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72"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C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12AD7-E218-460D-A5CD-48FDAF21D3DC}" v="49" dt="2025-06-16T03:39:47.883"/>
    <p1510:client id="{B660E72E-A25E-8AAB-87BC-A1A2FCBB576C}" v="6" dt="2025-06-16T15:04:59.014"/>
  </p1510:revLst>
</p1510:revInfo>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p:restoredTop sz="94586"/>
  </p:normalViewPr>
  <p:slideViewPr>
    <p:cSldViewPr snapToGrid="0" snapToObjects="1">
      <p:cViewPr>
        <p:scale>
          <a:sx n="70" d="100"/>
          <a:sy n="70" d="100"/>
        </p:scale>
        <p:origin x="81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8FA78-A200-1B4B-8700-7CDF176EC95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4354D921-DC34-FD49-9031-922861402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FB18C00-4E94-8C4A-BCBD-1C6CCE9A3EFA}"/>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97BB5732-F76B-1143-9E23-5CE562FFFB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D69826-9D78-EB40-8E65-37362939F4CE}"/>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295099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37DED-9EA7-CA4E-B99B-BB54EC22E0F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8B457CF-B28B-3247-92FD-A0D886068F77}"/>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824892DC-F7AA-874E-862C-9C0061FED86E}"/>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46F639B4-F6DC-7242-AC40-FD53B485946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4F5194-DB57-454C-9C8D-043C2FFD86D1}"/>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115885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431E9C-628F-0549-9CC7-0DCCDAF032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0DBFF5E-38C4-6046-BAFA-47377143139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ABEFF397-5894-1A45-AA96-7B892369915E}"/>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75102DF9-49AF-5C42-90D7-620A51D6A1A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6D1361-B564-5249-B029-078F6A30123C}"/>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393034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7B285-4834-4C48-BC0E-93FF04037FF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A44CBDB-F6A9-814F-8296-BA3DDF5129B2}"/>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C7C67BB-4C62-F74C-B86F-2783523AB80F}"/>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27244FFE-3653-C344-A689-DB3CE665E0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431E82-018F-254B-9E03-94CF0B7630C2}"/>
              </a:ext>
            </a:extLst>
          </p:cNvPr>
          <p:cNvSpPr>
            <a:spLocks noGrp="1"/>
          </p:cNvSpPr>
          <p:nvPr>
            <p:ph type="sldNum" sz="quarter" idx="12"/>
          </p:nvPr>
        </p:nvSpPr>
        <p:spPr/>
        <p:txBody>
          <a:bodyPr/>
          <a:lstStyle/>
          <a:p>
            <a:fld id="{2514A01A-5066-D642-AFD0-27E4D8568923}" type="slidenum">
              <a:rPr lang="es-CO" smtClean="0"/>
              <a:t>‹#›</a:t>
            </a:fld>
            <a:endParaRPr lang="es-CO"/>
          </a:p>
        </p:txBody>
      </p:sp>
      <p:pic>
        <p:nvPicPr>
          <p:cNvPr id="10" name="Imagen 9" descr="Forma, Rectángulo&#10;&#10;El contenido generado por IA puede ser incorrecto.">
            <a:extLst>
              <a:ext uri="{FF2B5EF4-FFF2-40B4-BE49-F238E27FC236}">
                <a16:creationId xmlns:a16="http://schemas.microsoft.com/office/drawing/2014/main" id="{3AC93C43-6284-5B83-D9E4-F46254955A5C}"/>
              </a:ext>
            </a:extLst>
          </p:cNvPr>
          <p:cNvPicPr>
            <a:picLocks noChangeAspect="1"/>
          </p:cNvPicPr>
          <p:nvPr userDrawn="1"/>
        </p:nvPicPr>
        <p:blipFill>
          <a:blip r:embed="rId2"/>
          <a:stretch>
            <a:fillRect/>
          </a:stretch>
        </p:blipFill>
        <p:spPr>
          <a:xfrm>
            <a:off x="0" y="0"/>
            <a:ext cx="10276764" cy="6857999"/>
          </a:xfrm>
          <a:prstGeom prst="rect">
            <a:avLst/>
          </a:prstGeom>
        </p:spPr>
      </p:pic>
      <p:pic>
        <p:nvPicPr>
          <p:cNvPr id="11" name="Imagen 10" descr="Código QR&#10;&#10;El contenido generado por IA puede ser incorrecto.">
            <a:extLst>
              <a:ext uri="{FF2B5EF4-FFF2-40B4-BE49-F238E27FC236}">
                <a16:creationId xmlns:a16="http://schemas.microsoft.com/office/drawing/2014/main" id="{A65A8169-C4FC-AA82-8B5B-1F911AFF8AF7}"/>
              </a:ext>
            </a:extLst>
          </p:cNvPr>
          <p:cNvPicPr>
            <a:picLocks noChangeAspect="1"/>
          </p:cNvPicPr>
          <p:nvPr userDrawn="1"/>
        </p:nvPicPr>
        <p:blipFill>
          <a:blip r:embed="rId3"/>
          <a:stretch>
            <a:fillRect/>
          </a:stretch>
        </p:blipFill>
        <p:spPr>
          <a:xfrm>
            <a:off x="9141463" y="5745660"/>
            <a:ext cx="1681473" cy="975815"/>
          </a:xfrm>
          <a:prstGeom prst="rect">
            <a:avLst/>
          </a:prstGeom>
        </p:spPr>
      </p:pic>
    </p:spTree>
    <p:extLst>
      <p:ext uri="{BB962C8B-B14F-4D97-AF65-F5344CB8AC3E}">
        <p14:creationId xmlns:p14="http://schemas.microsoft.com/office/powerpoint/2010/main" val="56268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37479-B1BC-1241-B86B-FE6E229C4A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8DA3997-FE94-7243-8824-1D7C16996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88D8A71F-5898-1649-B22E-BB5EC14C3C1F}"/>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E5F5167E-0062-3E4B-8F8D-C63C8B6F0F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4C2C5B0-51AE-D445-BF08-1EA925BC0397}"/>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14613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ADB31-E281-8E46-9745-6A135D018C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A9318D-A854-2D49-B127-E3CC2FD51C6C}"/>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B1098F3C-B939-0D4A-8625-1322614E5095}"/>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3313E980-0721-F240-96C0-026B676C7054}"/>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6" name="Marcador de pie de página 5">
            <a:extLst>
              <a:ext uri="{FF2B5EF4-FFF2-40B4-BE49-F238E27FC236}">
                <a16:creationId xmlns:a16="http://schemas.microsoft.com/office/drawing/2014/main" id="{FA15565E-6B3B-6542-8DF3-2041D7F6BF6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C3ED5B1-1A36-184B-ADCF-FF103372878B}"/>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160031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3B5BD-DD47-5D41-B13D-93735168D1F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E7DC524-2481-A844-A111-9AF5B302C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7D7E0102-60A7-A94D-99C5-BDCFD2947AB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79EE3947-3B52-5446-AC1C-706B0F158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FEF54CD7-9276-C84D-87A1-DC51F58F691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1958765F-FCCC-D943-909A-91DC93F1FFAB}"/>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8" name="Marcador de pie de página 7">
            <a:extLst>
              <a:ext uri="{FF2B5EF4-FFF2-40B4-BE49-F238E27FC236}">
                <a16:creationId xmlns:a16="http://schemas.microsoft.com/office/drawing/2014/main" id="{4C9CADC1-77F5-F046-B41E-A034A386A6B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D08E9C3-88F6-E64E-B92F-ABC79A986BFF}"/>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157684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BE9E7-AB3A-EF4A-9C73-04736C9BD8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5F19DA6-2CC6-4345-BDCF-E80DE1E0E99F}"/>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4" name="Marcador de pie de página 3">
            <a:extLst>
              <a:ext uri="{FF2B5EF4-FFF2-40B4-BE49-F238E27FC236}">
                <a16:creationId xmlns:a16="http://schemas.microsoft.com/office/drawing/2014/main" id="{4054BDBE-B9DB-3541-A258-EBA7632277A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2247904-3F4A-B242-AD88-75876A76E72D}"/>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20157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E38D2F-1655-0B40-B71C-5487C9CFE44E}"/>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3" name="Marcador de pie de página 2">
            <a:extLst>
              <a:ext uri="{FF2B5EF4-FFF2-40B4-BE49-F238E27FC236}">
                <a16:creationId xmlns:a16="http://schemas.microsoft.com/office/drawing/2014/main" id="{9B18B8D6-A378-BD4B-A8AF-0FCE2262C91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B1126B-6D55-2D4C-8AB0-0156B78BE9F6}"/>
              </a:ext>
            </a:extLst>
          </p:cNvPr>
          <p:cNvSpPr>
            <a:spLocks noGrp="1"/>
          </p:cNvSpPr>
          <p:nvPr>
            <p:ph type="sldNum" sz="quarter" idx="12"/>
          </p:nvPr>
        </p:nvSpPr>
        <p:spPr/>
        <p:txBody>
          <a:bodyPr/>
          <a:lstStyle/>
          <a:p>
            <a:fld id="{2514A01A-5066-D642-AFD0-27E4D8568923}" type="slidenum">
              <a:rPr lang="es-CO" smtClean="0"/>
              <a:t>‹#›</a:t>
            </a:fld>
            <a:endParaRPr lang="es-CO"/>
          </a:p>
        </p:txBody>
      </p:sp>
      <p:pic>
        <p:nvPicPr>
          <p:cNvPr id="19" name="Imagen 18" descr="Código QR&#10;&#10;El contenido generado por IA puede ser incorrecto.">
            <a:extLst>
              <a:ext uri="{FF2B5EF4-FFF2-40B4-BE49-F238E27FC236}">
                <a16:creationId xmlns:a16="http://schemas.microsoft.com/office/drawing/2014/main" id="{F04304D3-E7AE-87AF-468C-05F214FB8BA6}"/>
              </a:ext>
            </a:extLst>
          </p:cNvPr>
          <p:cNvPicPr>
            <a:picLocks noChangeAspect="1"/>
          </p:cNvPicPr>
          <p:nvPr userDrawn="1"/>
        </p:nvPicPr>
        <p:blipFill>
          <a:blip r:embed="rId2"/>
          <a:stretch>
            <a:fillRect/>
          </a:stretch>
        </p:blipFill>
        <p:spPr>
          <a:xfrm>
            <a:off x="10282020" y="322093"/>
            <a:ext cx="1681473" cy="975815"/>
          </a:xfrm>
          <a:prstGeom prst="rect">
            <a:avLst/>
          </a:prstGeom>
        </p:spPr>
      </p:pic>
    </p:spTree>
    <p:extLst>
      <p:ext uri="{BB962C8B-B14F-4D97-AF65-F5344CB8AC3E}">
        <p14:creationId xmlns:p14="http://schemas.microsoft.com/office/powerpoint/2010/main" val="18313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3E67B-ED44-D843-B386-F51758E80C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9D0630-CDCF-D743-B980-6508E9970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81529A07-A88E-7143-B755-69831979B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E0C3E1F-AD84-5349-BB4B-C8ED60EB7B70}"/>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6" name="Marcador de pie de página 5">
            <a:extLst>
              <a:ext uri="{FF2B5EF4-FFF2-40B4-BE49-F238E27FC236}">
                <a16:creationId xmlns:a16="http://schemas.microsoft.com/office/drawing/2014/main" id="{7B113ED3-6B60-7C49-803D-CB555C21EFA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FABA627-0D05-9B4D-861D-011D9EA21F0A}"/>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287860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1B31C-A8FF-F444-BC51-3DE834E873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B13CCF9-1A1D-894D-89CA-903AC8B02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F7A23AE-8D90-B94D-9D68-F9DD1493A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FDA6C8DA-B354-3C4F-818B-ABE566F69313}"/>
              </a:ext>
            </a:extLst>
          </p:cNvPr>
          <p:cNvSpPr>
            <a:spLocks noGrp="1"/>
          </p:cNvSpPr>
          <p:nvPr>
            <p:ph type="dt" sz="half" idx="10"/>
          </p:nvPr>
        </p:nvSpPr>
        <p:spPr/>
        <p:txBody>
          <a:bodyPr/>
          <a:lstStyle/>
          <a:p>
            <a:fld id="{5905F8C5-4EDB-E243-83E8-47F6D305FBF9}" type="datetimeFigureOut">
              <a:rPr lang="es-CO" smtClean="0"/>
              <a:t>16/06/2025</a:t>
            </a:fld>
            <a:endParaRPr lang="es-CO"/>
          </a:p>
        </p:txBody>
      </p:sp>
      <p:sp>
        <p:nvSpPr>
          <p:cNvPr id="6" name="Marcador de pie de página 5">
            <a:extLst>
              <a:ext uri="{FF2B5EF4-FFF2-40B4-BE49-F238E27FC236}">
                <a16:creationId xmlns:a16="http://schemas.microsoft.com/office/drawing/2014/main" id="{CDEF6415-66F5-2744-A46F-80CFA0A919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1382C18-F83D-0F46-A3F4-760F6079EA89}"/>
              </a:ext>
            </a:extLst>
          </p:cNvPr>
          <p:cNvSpPr>
            <a:spLocks noGrp="1"/>
          </p:cNvSpPr>
          <p:nvPr>
            <p:ph type="sldNum" sz="quarter" idx="12"/>
          </p:nvPr>
        </p:nvSpPr>
        <p:spPr/>
        <p:txBody>
          <a:bodyPr/>
          <a:lstStyle/>
          <a:p>
            <a:fld id="{2514A01A-5066-D642-AFD0-27E4D8568923}" type="slidenum">
              <a:rPr lang="es-CO" smtClean="0"/>
              <a:t>‹#›</a:t>
            </a:fld>
            <a:endParaRPr lang="es-CO"/>
          </a:p>
        </p:txBody>
      </p:sp>
    </p:spTree>
    <p:extLst>
      <p:ext uri="{BB962C8B-B14F-4D97-AF65-F5344CB8AC3E}">
        <p14:creationId xmlns:p14="http://schemas.microsoft.com/office/powerpoint/2010/main" val="8174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F818982-DF4C-B042-9A98-F1122CC03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C0D8224-DBCE-F748-871D-9C82A2840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F7D9C99-0B33-BD41-9D6F-82FCB92E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5F8C5-4EDB-E243-83E8-47F6D305FBF9}" type="datetimeFigureOut">
              <a:rPr lang="es-CO" smtClean="0"/>
              <a:t>16/06/2025</a:t>
            </a:fld>
            <a:endParaRPr lang="es-CO"/>
          </a:p>
        </p:txBody>
      </p:sp>
      <p:sp>
        <p:nvSpPr>
          <p:cNvPr id="5" name="Marcador de pie de página 4">
            <a:extLst>
              <a:ext uri="{FF2B5EF4-FFF2-40B4-BE49-F238E27FC236}">
                <a16:creationId xmlns:a16="http://schemas.microsoft.com/office/drawing/2014/main" id="{EE9AABAC-77A7-B24B-805F-83D2EC184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B41E235-036F-9243-A3E9-8263DB480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4A01A-5066-D642-AFD0-27E4D8568923}" type="slidenum">
              <a:rPr lang="es-CO" smtClean="0"/>
              <a:t>‹#›</a:t>
            </a:fld>
            <a:endParaRPr lang="es-CO"/>
          </a:p>
        </p:txBody>
      </p:sp>
    </p:spTree>
    <p:extLst>
      <p:ext uri="{BB962C8B-B14F-4D97-AF65-F5344CB8AC3E}">
        <p14:creationId xmlns:p14="http://schemas.microsoft.com/office/powerpoint/2010/main" val="59800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70B2EC-7A3A-F54A-80E8-F3226C55D958}"/>
              </a:ext>
            </a:extLst>
          </p:cNvPr>
          <p:cNvSpPr txBox="1"/>
          <p:nvPr/>
        </p:nvSpPr>
        <p:spPr>
          <a:xfrm>
            <a:off x="1439334" y="1777999"/>
            <a:ext cx="2404534" cy="369332"/>
          </a:xfrm>
          <a:prstGeom prst="rect">
            <a:avLst/>
          </a:prstGeom>
          <a:noFill/>
        </p:spPr>
        <p:txBody>
          <a:bodyPr wrap="square" rtlCol="0">
            <a:spAutoFit/>
          </a:bodyPr>
          <a:lstStyle/>
          <a:p>
            <a:pPr algn="ctr"/>
            <a:r>
              <a:rPr lang="es-CO" dirty="0">
                <a:solidFill>
                  <a:schemeClr val="bg1"/>
                </a:solidFill>
                <a:latin typeface="Gill Sans MT" panose="020B0502020104020203" pitchFamily="34" charset="77"/>
              </a:rPr>
              <a:t>FOTO CONGRESISTA</a:t>
            </a:r>
          </a:p>
        </p:txBody>
      </p:sp>
      <p:sp>
        <p:nvSpPr>
          <p:cNvPr id="5" name="Rectángulo 4">
            <a:extLst>
              <a:ext uri="{FF2B5EF4-FFF2-40B4-BE49-F238E27FC236}">
                <a16:creationId xmlns:a16="http://schemas.microsoft.com/office/drawing/2014/main" id="{FAE68E02-3036-904D-90AA-065AF3CA35CD}"/>
              </a:ext>
            </a:extLst>
          </p:cNvPr>
          <p:cNvSpPr/>
          <p:nvPr/>
        </p:nvSpPr>
        <p:spPr>
          <a:xfrm>
            <a:off x="1433900" y="5067951"/>
            <a:ext cx="2415406" cy="369332"/>
          </a:xfrm>
          <a:prstGeom prst="rect">
            <a:avLst/>
          </a:prstGeom>
        </p:spPr>
        <p:txBody>
          <a:bodyPr wrap="none">
            <a:spAutoFit/>
          </a:bodyPr>
          <a:lstStyle/>
          <a:p>
            <a:pPr algn="ctr"/>
            <a:r>
              <a:rPr lang="es-CO" dirty="0">
                <a:solidFill>
                  <a:schemeClr val="bg1"/>
                </a:solidFill>
                <a:latin typeface="Gill Sans MT" panose="020B0502020104020203" pitchFamily="34" charset="77"/>
              </a:rPr>
              <a:t>LOGO CONGRESISTA</a:t>
            </a:r>
          </a:p>
        </p:txBody>
      </p:sp>
      <p:sp>
        <p:nvSpPr>
          <p:cNvPr id="6" name="CuadroTexto 5">
            <a:extLst>
              <a:ext uri="{FF2B5EF4-FFF2-40B4-BE49-F238E27FC236}">
                <a16:creationId xmlns:a16="http://schemas.microsoft.com/office/drawing/2014/main" id="{1151B115-7629-E24D-B4F0-78076921ABA0}"/>
              </a:ext>
            </a:extLst>
          </p:cNvPr>
          <p:cNvSpPr txBox="1"/>
          <p:nvPr/>
        </p:nvSpPr>
        <p:spPr>
          <a:xfrm>
            <a:off x="5915827" y="513135"/>
            <a:ext cx="5348522" cy="1015663"/>
          </a:xfrm>
          <a:prstGeom prst="rect">
            <a:avLst/>
          </a:prstGeom>
          <a:noFill/>
        </p:spPr>
        <p:txBody>
          <a:bodyPr wrap="square" lIns="91440" tIns="45720" rIns="91440" bIns="45720" rtlCol="0" anchor="t">
            <a:spAutoFit/>
          </a:bodyPr>
          <a:lstStyle/>
          <a:p>
            <a:pPr algn="ctr"/>
            <a:r>
              <a:rPr lang="es-CO" sz="3000" b="1" spc="300" dirty="0">
                <a:solidFill>
                  <a:schemeClr val="bg2">
                    <a:lumMod val="25000"/>
                  </a:schemeClr>
                </a:solidFill>
                <a:latin typeface="Gill Sans MT"/>
              </a:rPr>
              <a:t>INFORME DE GESTIÓN 2024 - 2025</a:t>
            </a:r>
          </a:p>
        </p:txBody>
      </p:sp>
      <p:sp>
        <p:nvSpPr>
          <p:cNvPr id="7" name="CuadroTexto 6">
            <a:extLst>
              <a:ext uri="{FF2B5EF4-FFF2-40B4-BE49-F238E27FC236}">
                <a16:creationId xmlns:a16="http://schemas.microsoft.com/office/drawing/2014/main" id="{AF515F9A-DD7C-2142-B081-5F61A2907AA4}"/>
              </a:ext>
            </a:extLst>
          </p:cNvPr>
          <p:cNvSpPr txBox="1"/>
          <p:nvPr/>
        </p:nvSpPr>
        <p:spPr>
          <a:xfrm>
            <a:off x="5072418" y="1696111"/>
            <a:ext cx="6559375" cy="461665"/>
          </a:xfrm>
          <a:prstGeom prst="rect">
            <a:avLst/>
          </a:prstGeom>
          <a:noFill/>
        </p:spPr>
        <p:txBody>
          <a:bodyPr wrap="square" rtlCol="0">
            <a:spAutoFit/>
          </a:bodyPr>
          <a:lstStyle/>
          <a:p>
            <a:r>
              <a:rPr lang="es-CO" sz="2400" b="1" dirty="0">
                <a:solidFill>
                  <a:schemeClr val="bg2">
                    <a:lumMod val="25000"/>
                  </a:schemeClr>
                </a:solidFill>
                <a:latin typeface="Gill Sans MT" panose="020B0502020104020203" pitchFamily="34" charset="77"/>
              </a:rPr>
              <a:t>NOMBRE DEL CONGRESISTA</a:t>
            </a:r>
          </a:p>
        </p:txBody>
      </p:sp>
      <p:sp>
        <p:nvSpPr>
          <p:cNvPr id="8" name="CuadroTexto 7">
            <a:extLst>
              <a:ext uri="{FF2B5EF4-FFF2-40B4-BE49-F238E27FC236}">
                <a16:creationId xmlns:a16="http://schemas.microsoft.com/office/drawing/2014/main" id="{30F19D85-4392-854A-A4C2-7E0F7D6735A4}"/>
              </a:ext>
            </a:extLst>
          </p:cNvPr>
          <p:cNvSpPr txBox="1"/>
          <p:nvPr/>
        </p:nvSpPr>
        <p:spPr>
          <a:xfrm>
            <a:off x="5072419" y="2424330"/>
            <a:ext cx="5655733" cy="1477328"/>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Partido al que pertenece:</a:t>
            </a:r>
          </a:p>
          <a:p>
            <a:r>
              <a:rPr lang="es-CO" dirty="0">
                <a:solidFill>
                  <a:schemeClr val="bg2">
                    <a:lumMod val="25000"/>
                  </a:schemeClr>
                </a:solidFill>
                <a:latin typeface="Gill Sans MT" panose="020B0502020104020203" pitchFamily="34" charset="77"/>
              </a:rPr>
              <a:t>Circunscripción:</a:t>
            </a:r>
          </a:p>
          <a:p>
            <a:r>
              <a:rPr lang="es-CO" dirty="0">
                <a:solidFill>
                  <a:schemeClr val="bg2">
                    <a:lumMod val="25000"/>
                  </a:schemeClr>
                </a:solidFill>
                <a:latin typeface="Gill Sans MT" panose="020B0502020104020203" pitchFamily="34" charset="77"/>
              </a:rPr>
              <a:t>Periodo legislativo:</a:t>
            </a:r>
          </a:p>
          <a:p>
            <a:r>
              <a:rPr lang="es-CO" dirty="0">
                <a:solidFill>
                  <a:schemeClr val="bg2">
                    <a:lumMod val="25000"/>
                  </a:schemeClr>
                </a:solidFill>
                <a:latin typeface="Gill Sans MT" panose="020B0502020104020203" pitchFamily="34" charset="77"/>
              </a:rPr>
              <a:t>Comisión/es;</a:t>
            </a:r>
          </a:p>
          <a:p>
            <a:r>
              <a:rPr lang="es-CO" dirty="0">
                <a:solidFill>
                  <a:schemeClr val="bg2">
                    <a:lumMod val="25000"/>
                  </a:schemeClr>
                </a:solidFill>
                <a:latin typeface="Gill Sans MT" panose="020B0502020104020203" pitchFamily="34" charset="77"/>
              </a:rPr>
              <a:t>Correo:</a:t>
            </a:r>
          </a:p>
        </p:txBody>
      </p:sp>
      <p:sp>
        <p:nvSpPr>
          <p:cNvPr id="9" name="CuadroTexto 8">
            <a:extLst>
              <a:ext uri="{FF2B5EF4-FFF2-40B4-BE49-F238E27FC236}">
                <a16:creationId xmlns:a16="http://schemas.microsoft.com/office/drawing/2014/main" id="{8E45A416-A455-7D43-A73E-C0B9CD69DA7D}"/>
              </a:ext>
            </a:extLst>
          </p:cNvPr>
          <p:cNvSpPr txBox="1"/>
          <p:nvPr/>
        </p:nvSpPr>
        <p:spPr>
          <a:xfrm>
            <a:off x="5504636" y="4576802"/>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0" name="CuadroTexto 9">
            <a:extLst>
              <a:ext uri="{FF2B5EF4-FFF2-40B4-BE49-F238E27FC236}">
                <a16:creationId xmlns:a16="http://schemas.microsoft.com/office/drawing/2014/main" id="{34F85983-4A5C-A147-8C2A-38DA48125402}"/>
              </a:ext>
            </a:extLst>
          </p:cNvPr>
          <p:cNvSpPr txBox="1"/>
          <p:nvPr/>
        </p:nvSpPr>
        <p:spPr>
          <a:xfrm>
            <a:off x="5504636" y="4977855"/>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1" name="CuadroTexto 10">
            <a:extLst>
              <a:ext uri="{FF2B5EF4-FFF2-40B4-BE49-F238E27FC236}">
                <a16:creationId xmlns:a16="http://schemas.microsoft.com/office/drawing/2014/main" id="{30FAA9A9-C8D3-4C44-BE7D-437EEACBB227}"/>
              </a:ext>
            </a:extLst>
          </p:cNvPr>
          <p:cNvSpPr txBox="1"/>
          <p:nvPr/>
        </p:nvSpPr>
        <p:spPr>
          <a:xfrm>
            <a:off x="5504636" y="5394950"/>
            <a:ext cx="2547543"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2" name="CuadroTexto 11">
            <a:extLst>
              <a:ext uri="{FF2B5EF4-FFF2-40B4-BE49-F238E27FC236}">
                <a16:creationId xmlns:a16="http://schemas.microsoft.com/office/drawing/2014/main" id="{DAEB4FA6-B6A2-1B4B-9785-522956F43017}"/>
              </a:ext>
            </a:extLst>
          </p:cNvPr>
          <p:cNvSpPr txBox="1"/>
          <p:nvPr/>
        </p:nvSpPr>
        <p:spPr>
          <a:xfrm>
            <a:off x="8367569" y="4576802"/>
            <a:ext cx="3264225" cy="369332"/>
          </a:xfrm>
          <a:prstGeom prst="rect">
            <a:avLst/>
          </a:prstGeom>
          <a:noFill/>
        </p:spPr>
        <p:txBody>
          <a:bodyPr wrap="square" rtlCol="0">
            <a:spAutoFit/>
          </a:bodyPr>
          <a:lstStyle/>
          <a:p>
            <a:r>
              <a:rPr lang="es-CO" dirty="0">
                <a:latin typeface="Gill Sans MT" panose="020B0502020104020203" pitchFamily="34" charset="77"/>
              </a:rPr>
              <a:t>link</a:t>
            </a:r>
          </a:p>
        </p:txBody>
      </p:sp>
      <p:sp>
        <p:nvSpPr>
          <p:cNvPr id="13" name="CuadroTexto 12">
            <a:extLst>
              <a:ext uri="{FF2B5EF4-FFF2-40B4-BE49-F238E27FC236}">
                <a16:creationId xmlns:a16="http://schemas.microsoft.com/office/drawing/2014/main" id="{90D6ED64-DE2F-F54A-851E-C1E5D1B4C45F}"/>
              </a:ext>
            </a:extLst>
          </p:cNvPr>
          <p:cNvSpPr txBox="1"/>
          <p:nvPr/>
        </p:nvSpPr>
        <p:spPr>
          <a:xfrm>
            <a:off x="8367569" y="4977855"/>
            <a:ext cx="3264225" cy="369332"/>
          </a:xfrm>
          <a:prstGeom prst="rect">
            <a:avLst/>
          </a:prstGeom>
          <a:noFill/>
        </p:spPr>
        <p:txBody>
          <a:bodyPr wrap="square" rtlCol="0">
            <a:spAutoFit/>
          </a:bodyPr>
          <a:lstStyle/>
          <a:p>
            <a:r>
              <a:rPr lang="es-CO" dirty="0">
                <a:latin typeface="Gill Sans MT" panose="020B0502020104020203" pitchFamily="34" charset="77"/>
              </a:rPr>
              <a:t>link</a:t>
            </a:r>
          </a:p>
        </p:txBody>
      </p:sp>
      <p:pic>
        <p:nvPicPr>
          <p:cNvPr id="15" name="Imagen 14">
            <a:extLst>
              <a:ext uri="{FF2B5EF4-FFF2-40B4-BE49-F238E27FC236}">
                <a16:creationId xmlns:a16="http://schemas.microsoft.com/office/drawing/2014/main" id="{D3D4FDCD-56E9-304F-B746-17B57055F211}"/>
              </a:ext>
            </a:extLst>
          </p:cNvPr>
          <p:cNvPicPr>
            <a:picLocks noChangeAspect="1"/>
          </p:cNvPicPr>
          <p:nvPr/>
        </p:nvPicPr>
        <p:blipFill>
          <a:blip r:embed="rId2"/>
          <a:stretch>
            <a:fillRect/>
          </a:stretch>
        </p:blipFill>
        <p:spPr>
          <a:xfrm>
            <a:off x="8052179" y="4613868"/>
            <a:ext cx="339110" cy="326999"/>
          </a:xfrm>
          <a:prstGeom prst="rect">
            <a:avLst/>
          </a:prstGeom>
        </p:spPr>
      </p:pic>
      <p:pic>
        <p:nvPicPr>
          <p:cNvPr id="17" name="Imagen 16">
            <a:extLst>
              <a:ext uri="{FF2B5EF4-FFF2-40B4-BE49-F238E27FC236}">
                <a16:creationId xmlns:a16="http://schemas.microsoft.com/office/drawing/2014/main" id="{1E84F8D7-4F1C-6B42-AA98-21C1844C3D2D}"/>
              </a:ext>
            </a:extLst>
          </p:cNvPr>
          <p:cNvPicPr>
            <a:picLocks noChangeAspect="1"/>
          </p:cNvPicPr>
          <p:nvPr/>
        </p:nvPicPr>
        <p:blipFill>
          <a:blip r:embed="rId3"/>
          <a:stretch>
            <a:fillRect/>
          </a:stretch>
        </p:blipFill>
        <p:spPr>
          <a:xfrm>
            <a:off x="5165526" y="4597968"/>
            <a:ext cx="339110" cy="326999"/>
          </a:xfrm>
          <a:prstGeom prst="rect">
            <a:avLst/>
          </a:prstGeom>
        </p:spPr>
      </p:pic>
      <p:pic>
        <p:nvPicPr>
          <p:cNvPr id="19" name="Imagen 18">
            <a:extLst>
              <a:ext uri="{FF2B5EF4-FFF2-40B4-BE49-F238E27FC236}">
                <a16:creationId xmlns:a16="http://schemas.microsoft.com/office/drawing/2014/main" id="{1213EDDB-69CD-0C40-9AD8-03B72F99C40C}"/>
              </a:ext>
            </a:extLst>
          </p:cNvPr>
          <p:cNvPicPr>
            <a:picLocks noChangeAspect="1"/>
          </p:cNvPicPr>
          <p:nvPr/>
        </p:nvPicPr>
        <p:blipFill>
          <a:blip r:embed="rId4"/>
          <a:stretch>
            <a:fillRect/>
          </a:stretch>
        </p:blipFill>
        <p:spPr>
          <a:xfrm>
            <a:off x="5165526" y="5437283"/>
            <a:ext cx="339110" cy="326999"/>
          </a:xfrm>
          <a:prstGeom prst="rect">
            <a:avLst/>
          </a:prstGeom>
        </p:spPr>
      </p:pic>
      <p:pic>
        <p:nvPicPr>
          <p:cNvPr id="21" name="Imagen 20">
            <a:extLst>
              <a:ext uri="{FF2B5EF4-FFF2-40B4-BE49-F238E27FC236}">
                <a16:creationId xmlns:a16="http://schemas.microsoft.com/office/drawing/2014/main" id="{6538D762-006C-C942-BD67-2FE7854D6DAA}"/>
              </a:ext>
            </a:extLst>
          </p:cNvPr>
          <p:cNvPicPr>
            <a:picLocks noChangeAspect="1"/>
          </p:cNvPicPr>
          <p:nvPr/>
        </p:nvPicPr>
        <p:blipFill>
          <a:blip r:embed="rId5"/>
          <a:stretch>
            <a:fillRect/>
          </a:stretch>
        </p:blipFill>
        <p:spPr>
          <a:xfrm>
            <a:off x="5165526" y="5020208"/>
            <a:ext cx="339110" cy="326999"/>
          </a:xfrm>
          <a:prstGeom prst="rect">
            <a:avLst/>
          </a:prstGeom>
        </p:spPr>
      </p:pic>
      <p:pic>
        <p:nvPicPr>
          <p:cNvPr id="23" name="Imagen 22">
            <a:extLst>
              <a:ext uri="{FF2B5EF4-FFF2-40B4-BE49-F238E27FC236}">
                <a16:creationId xmlns:a16="http://schemas.microsoft.com/office/drawing/2014/main" id="{A822D2B1-EEFB-714D-A757-9386E2F9D241}"/>
              </a:ext>
            </a:extLst>
          </p:cNvPr>
          <p:cNvPicPr>
            <a:picLocks noChangeAspect="1"/>
          </p:cNvPicPr>
          <p:nvPr/>
        </p:nvPicPr>
        <p:blipFill>
          <a:blip r:embed="rId6"/>
          <a:stretch>
            <a:fillRect/>
          </a:stretch>
        </p:blipFill>
        <p:spPr>
          <a:xfrm>
            <a:off x="8052179" y="4994680"/>
            <a:ext cx="339110" cy="326999"/>
          </a:xfrm>
          <a:prstGeom prst="rect">
            <a:avLst/>
          </a:prstGeom>
        </p:spPr>
      </p:pic>
      <p:pic>
        <p:nvPicPr>
          <p:cNvPr id="2" name="Imagen 1" descr="Código QR&#10;&#10;El contenido generado por IA puede ser incorrecto.">
            <a:extLst>
              <a:ext uri="{FF2B5EF4-FFF2-40B4-BE49-F238E27FC236}">
                <a16:creationId xmlns:a16="http://schemas.microsoft.com/office/drawing/2014/main" id="{FAA6C36C-AFB0-EA0D-37C4-5B264ADFDE48}"/>
              </a:ext>
            </a:extLst>
          </p:cNvPr>
          <p:cNvPicPr>
            <a:picLocks noChangeAspect="1"/>
          </p:cNvPicPr>
          <p:nvPr/>
        </p:nvPicPr>
        <p:blipFill>
          <a:blip r:embed="rId7"/>
          <a:stretch>
            <a:fillRect/>
          </a:stretch>
        </p:blipFill>
        <p:spPr>
          <a:xfrm>
            <a:off x="9141463" y="5745660"/>
            <a:ext cx="1681473" cy="975815"/>
          </a:xfrm>
          <a:prstGeom prst="rect">
            <a:avLst/>
          </a:prstGeom>
        </p:spPr>
      </p:pic>
    </p:spTree>
    <p:extLst>
      <p:ext uri="{BB962C8B-B14F-4D97-AF65-F5344CB8AC3E}">
        <p14:creationId xmlns:p14="http://schemas.microsoft.com/office/powerpoint/2010/main" val="11972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E10C0C-5B69-2244-B233-3A65B2E06143}"/>
              </a:ext>
            </a:extLst>
          </p:cNvPr>
          <p:cNvSpPr txBox="1"/>
          <p:nvPr/>
        </p:nvSpPr>
        <p:spPr>
          <a:xfrm>
            <a:off x="5645427" y="1482720"/>
            <a:ext cx="3325754" cy="461665"/>
          </a:xfrm>
          <a:prstGeom prst="rect">
            <a:avLst/>
          </a:prstGeom>
          <a:noFill/>
        </p:spPr>
        <p:txBody>
          <a:bodyPr wrap="square" rtlCol="0">
            <a:spAutoFit/>
          </a:bodyPr>
          <a:lstStyle/>
          <a:p>
            <a:r>
              <a:rPr lang="es-CO" sz="1200" dirty="0">
                <a:solidFill>
                  <a:srgbClr val="FF0000"/>
                </a:solidFill>
              </a:rPr>
              <a:t>El ejercicio de mesa directiva y las funciones administrativas, en caso de ejercerlas</a:t>
            </a:r>
          </a:p>
        </p:txBody>
      </p:sp>
      <p:sp>
        <p:nvSpPr>
          <p:cNvPr id="3" name="CuadroTexto 2">
            <a:extLst>
              <a:ext uri="{FF2B5EF4-FFF2-40B4-BE49-F238E27FC236}">
                <a16:creationId xmlns:a16="http://schemas.microsoft.com/office/drawing/2014/main" id="{7D0B2265-BC38-A04C-80DF-88D9BF13B370}"/>
              </a:ext>
            </a:extLst>
          </p:cNvPr>
          <p:cNvSpPr txBox="1"/>
          <p:nvPr/>
        </p:nvSpPr>
        <p:spPr>
          <a:xfrm>
            <a:off x="1629176" y="2280901"/>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4" name="Conector recto 3">
            <a:extLst>
              <a:ext uri="{FF2B5EF4-FFF2-40B4-BE49-F238E27FC236}">
                <a16:creationId xmlns:a16="http://schemas.microsoft.com/office/drawing/2014/main" id="{3AF7F002-0D81-4E4E-B618-F694EF796993}"/>
              </a:ext>
            </a:extLst>
          </p:cNvPr>
          <p:cNvCxnSpPr/>
          <p:nvPr/>
        </p:nvCxnSpPr>
        <p:spPr>
          <a:xfrm>
            <a:off x="641940" y="3502118"/>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107F3DE-8B29-AC48-BF26-661A5D84F38D}"/>
              </a:ext>
            </a:extLst>
          </p:cNvPr>
          <p:cNvSpPr txBox="1"/>
          <p:nvPr/>
        </p:nvSpPr>
        <p:spPr>
          <a:xfrm>
            <a:off x="6322634" y="2280901"/>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7" name="Imagen 6">
            <a:extLst>
              <a:ext uri="{FF2B5EF4-FFF2-40B4-BE49-F238E27FC236}">
                <a16:creationId xmlns:a16="http://schemas.microsoft.com/office/drawing/2014/main" id="{BAD1B1B3-9BE9-0547-AD8C-4A0E8FE55385}"/>
              </a:ext>
            </a:extLst>
          </p:cNvPr>
          <p:cNvPicPr>
            <a:picLocks noChangeAspect="1"/>
          </p:cNvPicPr>
          <p:nvPr/>
        </p:nvPicPr>
        <p:blipFill>
          <a:blip r:embed="rId2"/>
          <a:stretch>
            <a:fillRect/>
          </a:stretch>
        </p:blipFill>
        <p:spPr>
          <a:xfrm>
            <a:off x="641940" y="2391224"/>
            <a:ext cx="987236" cy="856572"/>
          </a:xfrm>
          <a:prstGeom prst="rect">
            <a:avLst/>
          </a:prstGeom>
        </p:spPr>
      </p:pic>
      <p:pic>
        <p:nvPicPr>
          <p:cNvPr id="8" name="Imagen 7">
            <a:extLst>
              <a:ext uri="{FF2B5EF4-FFF2-40B4-BE49-F238E27FC236}">
                <a16:creationId xmlns:a16="http://schemas.microsoft.com/office/drawing/2014/main" id="{A4D0701E-0E72-0B49-A94E-9BFE256FC5D0}"/>
              </a:ext>
            </a:extLst>
          </p:cNvPr>
          <p:cNvPicPr>
            <a:picLocks noChangeAspect="1"/>
          </p:cNvPicPr>
          <p:nvPr/>
        </p:nvPicPr>
        <p:blipFill>
          <a:blip r:embed="rId2"/>
          <a:stretch>
            <a:fillRect/>
          </a:stretch>
        </p:blipFill>
        <p:spPr>
          <a:xfrm>
            <a:off x="5336817" y="2391224"/>
            <a:ext cx="987236" cy="856572"/>
          </a:xfrm>
          <a:prstGeom prst="rect">
            <a:avLst/>
          </a:prstGeom>
        </p:spPr>
      </p:pic>
      <p:sp>
        <p:nvSpPr>
          <p:cNvPr id="9" name="CuadroTexto 8">
            <a:extLst>
              <a:ext uri="{FF2B5EF4-FFF2-40B4-BE49-F238E27FC236}">
                <a16:creationId xmlns:a16="http://schemas.microsoft.com/office/drawing/2014/main" id="{06CD0F59-2AEC-5F4E-9190-778E891056E7}"/>
              </a:ext>
            </a:extLst>
          </p:cNvPr>
          <p:cNvSpPr txBox="1"/>
          <p:nvPr/>
        </p:nvSpPr>
        <p:spPr>
          <a:xfrm>
            <a:off x="1629176" y="3692259"/>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10" name="Conector recto 9">
            <a:extLst>
              <a:ext uri="{FF2B5EF4-FFF2-40B4-BE49-F238E27FC236}">
                <a16:creationId xmlns:a16="http://schemas.microsoft.com/office/drawing/2014/main" id="{9B0F0210-0EAC-8742-A351-3C3340D25BA1}"/>
              </a:ext>
            </a:extLst>
          </p:cNvPr>
          <p:cNvCxnSpPr/>
          <p:nvPr/>
        </p:nvCxnSpPr>
        <p:spPr>
          <a:xfrm>
            <a:off x="641940" y="4913476"/>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829783D0-B802-D340-8D9E-EE37C78D7BCE}"/>
              </a:ext>
            </a:extLst>
          </p:cNvPr>
          <p:cNvSpPr txBox="1"/>
          <p:nvPr/>
        </p:nvSpPr>
        <p:spPr>
          <a:xfrm>
            <a:off x="6322634" y="3692259"/>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12" name="Imagen 11">
            <a:extLst>
              <a:ext uri="{FF2B5EF4-FFF2-40B4-BE49-F238E27FC236}">
                <a16:creationId xmlns:a16="http://schemas.microsoft.com/office/drawing/2014/main" id="{17C712CD-72BA-0F43-9B23-FC54655E888D}"/>
              </a:ext>
            </a:extLst>
          </p:cNvPr>
          <p:cNvPicPr>
            <a:picLocks noChangeAspect="1"/>
          </p:cNvPicPr>
          <p:nvPr/>
        </p:nvPicPr>
        <p:blipFill>
          <a:blip r:embed="rId2"/>
          <a:stretch>
            <a:fillRect/>
          </a:stretch>
        </p:blipFill>
        <p:spPr>
          <a:xfrm>
            <a:off x="641940" y="3802582"/>
            <a:ext cx="987236" cy="856572"/>
          </a:xfrm>
          <a:prstGeom prst="rect">
            <a:avLst/>
          </a:prstGeom>
        </p:spPr>
      </p:pic>
      <p:pic>
        <p:nvPicPr>
          <p:cNvPr id="13" name="Imagen 12">
            <a:extLst>
              <a:ext uri="{FF2B5EF4-FFF2-40B4-BE49-F238E27FC236}">
                <a16:creationId xmlns:a16="http://schemas.microsoft.com/office/drawing/2014/main" id="{7B7D4AA2-3839-BB4E-B566-0462DE1C86E3}"/>
              </a:ext>
            </a:extLst>
          </p:cNvPr>
          <p:cNvPicPr>
            <a:picLocks noChangeAspect="1"/>
          </p:cNvPicPr>
          <p:nvPr/>
        </p:nvPicPr>
        <p:blipFill>
          <a:blip r:embed="rId2"/>
          <a:stretch>
            <a:fillRect/>
          </a:stretch>
        </p:blipFill>
        <p:spPr>
          <a:xfrm>
            <a:off x="5336817" y="3802582"/>
            <a:ext cx="987236" cy="856572"/>
          </a:xfrm>
          <a:prstGeom prst="rect">
            <a:avLst/>
          </a:prstGeom>
        </p:spPr>
      </p:pic>
      <p:sp>
        <p:nvSpPr>
          <p:cNvPr id="14" name="CuadroTexto 13">
            <a:extLst>
              <a:ext uri="{FF2B5EF4-FFF2-40B4-BE49-F238E27FC236}">
                <a16:creationId xmlns:a16="http://schemas.microsoft.com/office/drawing/2014/main" id="{1E896344-8428-3343-8F77-CC5A35A0AE0C}"/>
              </a:ext>
            </a:extLst>
          </p:cNvPr>
          <p:cNvSpPr txBox="1"/>
          <p:nvPr/>
        </p:nvSpPr>
        <p:spPr>
          <a:xfrm>
            <a:off x="1629176" y="5103615"/>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cxnSp>
        <p:nvCxnSpPr>
          <p:cNvPr id="15" name="Conector recto 14">
            <a:extLst>
              <a:ext uri="{FF2B5EF4-FFF2-40B4-BE49-F238E27FC236}">
                <a16:creationId xmlns:a16="http://schemas.microsoft.com/office/drawing/2014/main" id="{EAC8089E-AB50-CF44-8815-88085851869E}"/>
              </a:ext>
            </a:extLst>
          </p:cNvPr>
          <p:cNvCxnSpPr/>
          <p:nvPr/>
        </p:nvCxnSpPr>
        <p:spPr>
          <a:xfrm>
            <a:off x="641940" y="6324832"/>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9A7084F7-5A44-B840-A500-6431F168BCCD}"/>
              </a:ext>
            </a:extLst>
          </p:cNvPr>
          <p:cNvSpPr txBox="1"/>
          <p:nvPr/>
        </p:nvSpPr>
        <p:spPr>
          <a:xfrm>
            <a:off x="6322634" y="5103615"/>
            <a:ext cx="3430135" cy="1077218"/>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LABOR</a:t>
            </a:r>
          </a:p>
          <a:p>
            <a:r>
              <a:rPr lang="es-CO" sz="1600" dirty="0">
                <a:solidFill>
                  <a:schemeClr val="bg2">
                    <a:lumMod val="25000"/>
                  </a:schemeClr>
                </a:solidFill>
                <a:latin typeface="Gill Sans MT" panose="020B0502020104020203" pitchFamily="34" charset="77"/>
              </a:rPr>
              <a:t>descripción descripción descripción descripción descripción descripción descripción descripción descripción </a:t>
            </a:r>
          </a:p>
        </p:txBody>
      </p:sp>
      <p:pic>
        <p:nvPicPr>
          <p:cNvPr id="17" name="Imagen 16">
            <a:extLst>
              <a:ext uri="{FF2B5EF4-FFF2-40B4-BE49-F238E27FC236}">
                <a16:creationId xmlns:a16="http://schemas.microsoft.com/office/drawing/2014/main" id="{243B4AC2-087A-9C43-860E-AE3B08A80712}"/>
              </a:ext>
            </a:extLst>
          </p:cNvPr>
          <p:cNvPicPr>
            <a:picLocks noChangeAspect="1"/>
          </p:cNvPicPr>
          <p:nvPr/>
        </p:nvPicPr>
        <p:blipFill>
          <a:blip r:embed="rId2"/>
          <a:stretch>
            <a:fillRect/>
          </a:stretch>
        </p:blipFill>
        <p:spPr>
          <a:xfrm>
            <a:off x="641940" y="5213938"/>
            <a:ext cx="987236" cy="856572"/>
          </a:xfrm>
          <a:prstGeom prst="rect">
            <a:avLst/>
          </a:prstGeom>
        </p:spPr>
      </p:pic>
      <p:pic>
        <p:nvPicPr>
          <p:cNvPr id="18" name="Imagen 17">
            <a:extLst>
              <a:ext uri="{FF2B5EF4-FFF2-40B4-BE49-F238E27FC236}">
                <a16:creationId xmlns:a16="http://schemas.microsoft.com/office/drawing/2014/main" id="{624BB8BD-ABA7-2B46-886C-8F41E4DB8062}"/>
              </a:ext>
            </a:extLst>
          </p:cNvPr>
          <p:cNvPicPr>
            <a:picLocks noChangeAspect="1"/>
          </p:cNvPicPr>
          <p:nvPr/>
        </p:nvPicPr>
        <p:blipFill>
          <a:blip r:embed="rId2"/>
          <a:stretch>
            <a:fillRect/>
          </a:stretch>
        </p:blipFill>
        <p:spPr>
          <a:xfrm>
            <a:off x="5336817" y="5213938"/>
            <a:ext cx="987236" cy="856572"/>
          </a:xfrm>
          <a:prstGeom prst="rect">
            <a:avLst/>
          </a:prstGeom>
        </p:spPr>
      </p:pic>
      <p:sp>
        <p:nvSpPr>
          <p:cNvPr id="20" name="Rectángulo 19">
            <a:extLst>
              <a:ext uri="{FF2B5EF4-FFF2-40B4-BE49-F238E27FC236}">
                <a16:creationId xmlns:a16="http://schemas.microsoft.com/office/drawing/2014/main" id="{F91657EF-441E-204B-973D-41ED16AFF0F5}"/>
              </a:ext>
            </a:extLst>
          </p:cNvPr>
          <p:cNvSpPr/>
          <p:nvPr/>
        </p:nvSpPr>
        <p:spPr>
          <a:xfrm>
            <a:off x="10109786" y="2460621"/>
            <a:ext cx="1811281" cy="923330"/>
          </a:xfrm>
          <a:prstGeom prst="rect">
            <a:avLst/>
          </a:prstGeom>
        </p:spPr>
        <p:txBody>
          <a:bodyPr wrap="square">
            <a:spAutoFit/>
          </a:bodyPr>
          <a:lstStyle/>
          <a:p>
            <a:r>
              <a:rPr lang="es-CO" dirty="0">
                <a:solidFill>
                  <a:srgbClr val="FF0000"/>
                </a:solidFill>
                <a:latin typeface="Gill Sans MT" panose="020B0502020104020203" pitchFamily="34" charset="77"/>
              </a:rPr>
              <a:t>Para más labores duplique esta diapositiva</a:t>
            </a:r>
          </a:p>
        </p:txBody>
      </p:sp>
      <p:sp>
        <p:nvSpPr>
          <p:cNvPr id="6" name="CuadroTexto 5">
            <a:extLst>
              <a:ext uri="{FF2B5EF4-FFF2-40B4-BE49-F238E27FC236}">
                <a16:creationId xmlns:a16="http://schemas.microsoft.com/office/drawing/2014/main" id="{23AB6F8A-0F48-7FEF-0EB2-17AE379A6DD1}"/>
              </a:ext>
            </a:extLst>
          </p:cNvPr>
          <p:cNvSpPr txBox="1"/>
          <p:nvPr/>
        </p:nvSpPr>
        <p:spPr>
          <a:xfrm>
            <a:off x="381919" y="420301"/>
            <a:ext cx="9909795" cy="1261884"/>
          </a:xfrm>
          <a:prstGeom prst="rect">
            <a:avLst/>
          </a:prstGeom>
          <a:noFill/>
        </p:spPr>
        <p:txBody>
          <a:bodyPr wrap="square" rtlCol="0">
            <a:spAutoFit/>
          </a:bodyPr>
          <a:lstStyle/>
          <a:p>
            <a:r>
              <a:rPr lang="es-CO" sz="4400" b="1" dirty="0">
                <a:solidFill>
                  <a:schemeClr val="tx1">
                    <a:lumMod val="85000"/>
                    <a:lumOff val="15000"/>
                  </a:schemeClr>
                </a:solidFill>
                <a:latin typeface="Gill Sans MT" panose="020B0502020104020203" pitchFamily="34" charset="77"/>
              </a:rPr>
              <a:t>FUNCIONES ADMINISTRATIVAS </a:t>
            </a:r>
          </a:p>
          <a:p>
            <a:r>
              <a:rPr lang="es-CO" sz="3200" b="1" dirty="0">
                <a:solidFill>
                  <a:schemeClr val="tx1">
                    <a:lumMod val="85000"/>
                    <a:lumOff val="15000"/>
                  </a:schemeClr>
                </a:solidFill>
                <a:latin typeface="Gill Sans MT" panose="020B0502020104020203" pitchFamily="34" charset="77"/>
              </a:rPr>
              <a:t>EN MESA DIRECTIVA</a:t>
            </a:r>
          </a:p>
        </p:txBody>
      </p:sp>
    </p:spTree>
    <p:extLst>
      <p:ext uri="{BB962C8B-B14F-4D97-AF65-F5344CB8AC3E}">
        <p14:creationId xmlns:p14="http://schemas.microsoft.com/office/powerpoint/2010/main" val="285041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27C83C-8E60-4A4E-8A37-C92404D4E62E}"/>
              </a:ext>
            </a:extLst>
          </p:cNvPr>
          <p:cNvSpPr txBox="1"/>
          <p:nvPr/>
        </p:nvSpPr>
        <p:spPr>
          <a:xfrm>
            <a:off x="10535476" y="1500146"/>
            <a:ext cx="1391479" cy="4154984"/>
          </a:xfrm>
          <a:prstGeom prst="rect">
            <a:avLst/>
          </a:prstGeom>
          <a:noFill/>
        </p:spPr>
        <p:txBody>
          <a:bodyPr wrap="square" rtlCol="0">
            <a:spAutoFit/>
          </a:bodyPr>
          <a:lstStyle/>
          <a:p>
            <a:r>
              <a:rPr lang="es-CO" sz="1200" dirty="0">
                <a:solidFill>
                  <a:srgbClr val="FF0000"/>
                </a:solidFill>
              </a:rPr>
              <a:t>Los viajes internacionales realizados en su ejercicio congresual, sobre los cuales deberá consignarse la agenda, invitación o motivo de viaje, fuente de financiación, duración del viaje y un informe de resultados</a:t>
            </a:r>
          </a:p>
          <a:p>
            <a:endParaRPr lang="es-CO" sz="1200" dirty="0">
              <a:solidFill>
                <a:srgbClr val="FF0000"/>
              </a:solidFill>
            </a:endParaRPr>
          </a:p>
          <a:p>
            <a:r>
              <a:rPr lang="es-CO" sz="1200" dirty="0">
                <a:solidFill>
                  <a:srgbClr val="FF0000"/>
                </a:solidFill>
                <a:latin typeface="Gill Sans MT" panose="020B0502020104020203" pitchFamily="34" charset="77"/>
              </a:rPr>
              <a:t>Para más viajes duplique esta diapositiva</a:t>
            </a:r>
          </a:p>
          <a:p>
            <a:endParaRPr lang="es-CO" sz="1200" dirty="0">
              <a:solidFill>
                <a:srgbClr val="FF0000"/>
              </a:solidFill>
              <a:latin typeface="Gill Sans MT" panose="020B0502020104020203" pitchFamily="34" charset="77"/>
            </a:endParaRPr>
          </a:p>
          <a:p>
            <a:r>
              <a:rPr lang="es-CO" sz="1200" dirty="0">
                <a:solidFill>
                  <a:srgbClr val="FF0000"/>
                </a:solidFill>
                <a:latin typeface="Gill Sans MT" panose="020B0502020104020203" pitchFamily="34" charset="77"/>
              </a:rPr>
              <a:t>Si no aplica, puede eliminar esta diapositiva</a:t>
            </a:r>
          </a:p>
        </p:txBody>
      </p:sp>
      <p:sp>
        <p:nvSpPr>
          <p:cNvPr id="3" name="CuadroTexto 2">
            <a:extLst>
              <a:ext uri="{FF2B5EF4-FFF2-40B4-BE49-F238E27FC236}">
                <a16:creationId xmlns:a16="http://schemas.microsoft.com/office/drawing/2014/main" id="{3EFFA11B-C578-344E-AFCF-58DFBC0D7397}"/>
              </a:ext>
            </a:extLst>
          </p:cNvPr>
          <p:cNvSpPr txBox="1"/>
          <p:nvPr/>
        </p:nvSpPr>
        <p:spPr>
          <a:xfrm>
            <a:off x="1252329" y="1800771"/>
            <a:ext cx="4193271" cy="1938992"/>
          </a:xfrm>
          <a:prstGeom prst="rect">
            <a:avLst/>
          </a:prstGeom>
          <a:noFill/>
        </p:spPr>
        <p:txBody>
          <a:bodyPr wrap="square" rtlCol="0">
            <a:spAutoFit/>
          </a:bodyPr>
          <a:lstStyle/>
          <a:p>
            <a:r>
              <a:rPr lang="es-CO" sz="2400" b="1" dirty="0">
                <a:solidFill>
                  <a:schemeClr val="bg2">
                    <a:lumMod val="25000"/>
                  </a:schemeClr>
                </a:solidFill>
                <a:latin typeface="Gill Sans MT" panose="020B0502020104020203" pitchFamily="34" charset="77"/>
              </a:rPr>
              <a:t>LUGAR</a:t>
            </a:r>
            <a:endParaRPr lang="es-CO" sz="2000" b="1" dirty="0">
              <a:solidFill>
                <a:schemeClr val="bg2">
                  <a:lumMod val="25000"/>
                </a:schemeClr>
              </a:solidFill>
              <a:latin typeface="Gill Sans MT" panose="020B0502020104020203" pitchFamily="34" charset="77"/>
            </a:endParaRPr>
          </a:p>
          <a:p>
            <a:r>
              <a:rPr lang="es-CO" sz="2400" i="1" dirty="0">
                <a:solidFill>
                  <a:schemeClr val="bg2">
                    <a:lumMod val="25000"/>
                  </a:schemeClr>
                </a:solidFill>
                <a:latin typeface="Gill Sans MT" panose="020B0502020104020203" pitchFamily="34" charset="77"/>
              </a:rPr>
              <a:t>Fecha</a:t>
            </a:r>
            <a:endParaRPr lang="es-CO" i="1" dirty="0">
              <a:solidFill>
                <a:schemeClr val="bg2">
                  <a:lumMod val="25000"/>
                </a:schemeClr>
              </a:solidFill>
              <a:latin typeface="Gill Sans MT" panose="020B0502020104020203" pitchFamily="34" charset="77"/>
            </a:endParaRPr>
          </a:p>
          <a:p>
            <a:endParaRPr lang="es-CO" dirty="0">
              <a:solidFill>
                <a:schemeClr val="bg2">
                  <a:lumMod val="25000"/>
                </a:schemeClr>
              </a:solidFill>
              <a:latin typeface="Gill Sans MT" panose="020B0502020104020203" pitchFamily="34" charset="77"/>
            </a:endParaRP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INVITACIÓN O MOTIVO DE VIAJE</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FUENTE DE FINANCIACIÓN</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DURACIÓN</a:t>
            </a:r>
          </a:p>
        </p:txBody>
      </p:sp>
      <p:sp>
        <p:nvSpPr>
          <p:cNvPr id="4" name="CuadroTexto 3">
            <a:extLst>
              <a:ext uri="{FF2B5EF4-FFF2-40B4-BE49-F238E27FC236}">
                <a16:creationId xmlns:a16="http://schemas.microsoft.com/office/drawing/2014/main" id="{72B8FBEF-7E30-B042-9921-47893D514B18}"/>
              </a:ext>
            </a:extLst>
          </p:cNvPr>
          <p:cNvSpPr txBox="1"/>
          <p:nvPr/>
        </p:nvSpPr>
        <p:spPr>
          <a:xfrm>
            <a:off x="1252330" y="4084906"/>
            <a:ext cx="4193271" cy="2400657"/>
          </a:xfrm>
          <a:prstGeom prst="rect">
            <a:avLst/>
          </a:prstGeom>
          <a:noFill/>
        </p:spPr>
        <p:txBody>
          <a:bodyPr wrap="square" rtlCol="0">
            <a:spAutoFit/>
          </a:bodyPr>
          <a:lstStyle/>
          <a:p>
            <a:r>
              <a:rPr lang="es-CO" sz="2400" b="1" i="1" dirty="0">
                <a:solidFill>
                  <a:schemeClr val="bg2">
                    <a:lumMod val="25000"/>
                  </a:schemeClr>
                </a:solidFill>
                <a:latin typeface="Gill Sans MT" panose="020B0502020104020203" pitchFamily="34" charset="77"/>
              </a:rPr>
              <a:t>Agenda</a:t>
            </a:r>
            <a:endParaRPr lang="es-CO" i="1" dirty="0">
              <a:solidFill>
                <a:schemeClr val="bg2">
                  <a:lumMod val="25000"/>
                </a:schemeClr>
              </a:solidFill>
              <a:latin typeface="Gill Sans MT" panose="020B0502020104020203" pitchFamily="34" charset="77"/>
            </a:endParaRPr>
          </a:p>
          <a:p>
            <a:endParaRPr lang="es-CO" dirty="0">
              <a:solidFill>
                <a:schemeClr val="bg2">
                  <a:lumMod val="25000"/>
                </a:schemeClr>
              </a:solidFill>
              <a:latin typeface="Gill Sans MT" panose="020B0502020104020203" pitchFamily="34" charset="77"/>
            </a:endParaRP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a:p>
            <a:pPr marL="285750" indent="-285750">
              <a:buFont typeface="Arial" panose="020B0604020202020204" pitchFamily="34" charset="0"/>
              <a:buChar char="•"/>
            </a:pPr>
            <a:r>
              <a:rPr lang="es-CO" dirty="0">
                <a:solidFill>
                  <a:schemeClr val="bg2">
                    <a:lumMod val="25000"/>
                  </a:schemeClr>
                </a:solidFill>
                <a:latin typeface="Gill Sans MT" panose="020B0502020104020203" pitchFamily="34" charset="77"/>
              </a:rPr>
              <a:t>Actividad</a:t>
            </a:r>
          </a:p>
        </p:txBody>
      </p:sp>
      <p:pic>
        <p:nvPicPr>
          <p:cNvPr id="6" name="Imagen 5">
            <a:extLst>
              <a:ext uri="{FF2B5EF4-FFF2-40B4-BE49-F238E27FC236}">
                <a16:creationId xmlns:a16="http://schemas.microsoft.com/office/drawing/2014/main" id="{BEE0765E-1210-6C47-8EB7-A6DD0A187097}"/>
              </a:ext>
            </a:extLst>
          </p:cNvPr>
          <p:cNvPicPr>
            <a:picLocks noChangeAspect="1"/>
          </p:cNvPicPr>
          <p:nvPr/>
        </p:nvPicPr>
        <p:blipFill>
          <a:blip r:embed="rId2"/>
          <a:stretch>
            <a:fillRect/>
          </a:stretch>
        </p:blipFill>
        <p:spPr>
          <a:xfrm>
            <a:off x="405007" y="1800771"/>
            <a:ext cx="847322" cy="871882"/>
          </a:xfrm>
          <a:prstGeom prst="rect">
            <a:avLst/>
          </a:prstGeom>
        </p:spPr>
      </p:pic>
      <p:sp>
        <p:nvSpPr>
          <p:cNvPr id="7" name="CuadroTexto 6">
            <a:extLst>
              <a:ext uri="{FF2B5EF4-FFF2-40B4-BE49-F238E27FC236}">
                <a16:creationId xmlns:a16="http://schemas.microsoft.com/office/drawing/2014/main" id="{54A7B8C9-7FF7-FD4A-95A2-108D3B2842B2}"/>
              </a:ext>
            </a:extLst>
          </p:cNvPr>
          <p:cNvSpPr txBox="1"/>
          <p:nvPr/>
        </p:nvSpPr>
        <p:spPr>
          <a:xfrm>
            <a:off x="5724938" y="1800771"/>
            <a:ext cx="4810539" cy="4801314"/>
          </a:xfrm>
          <a:prstGeom prst="rect">
            <a:avLst/>
          </a:prstGeom>
          <a:noFill/>
        </p:spPr>
        <p:txBody>
          <a:bodyPr wrap="square" rtlCol="0">
            <a:spAutoFit/>
          </a:bodyPr>
          <a:lstStyle/>
          <a:p>
            <a:r>
              <a:rPr lang="es-CO" sz="2400" b="1" i="1" dirty="0">
                <a:solidFill>
                  <a:schemeClr val="bg2">
                    <a:lumMod val="25000"/>
                  </a:schemeClr>
                </a:solidFill>
                <a:latin typeface="Gill Sans MT" panose="020B0502020104020203" pitchFamily="34" charset="77"/>
              </a:rPr>
              <a:t>Continuación Agenda</a:t>
            </a:r>
          </a:p>
          <a:p>
            <a:r>
              <a:rPr lang="es-CO" sz="2400" b="1" dirty="0">
                <a:solidFill>
                  <a:schemeClr val="bg2">
                    <a:lumMod val="25000"/>
                  </a:schemeClr>
                </a:solidFill>
                <a:latin typeface="Gill Sans MT" panose="020B0502020104020203" pitchFamily="34" charset="77"/>
              </a:rPr>
              <a:t>O INFORME DE RESULTADOS</a:t>
            </a:r>
          </a:p>
          <a:p>
            <a:endParaRPr lang="es-CO" sz="2000" b="1"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descripción </a:t>
            </a:r>
          </a:p>
        </p:txBody>
      </p:sp>
      <p:sp>
        <p:nvSpPr>
          <p:cNvPr id="5" name="CuadroTexto 4">
            <a:extLst>
              <a:ext uri="{FF2B5EF4-FFF2-40B4-BE49-F238E27FC236}">
                <a16:creationId xmlns:a16="http://schemas.microsoft.com/office/drawing/2014/main" id="{743056EC-B914-57FA-95E8-479E95B2196F}"/>
              </a:ext>
            </a:extLst>
          </p:cNvPr>
          <p:cNvSpPr txBox="1"/>
          <p:nvPr/>
        </p:nvSpPr>
        <p:spPr>
          <a:xfrm>
            <a:off x="1252330" y="365147"/>
            <a:ext cx="9909795" cy="830997"/>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VIAJES INTERNACIONALES </a:t>
            </a:r>
          </a:p>
        </p:txBody>
      </p:sp>
      <p:pic>
        <p:nvPicPr>
          <p:cNvPr id="9" name="Imagen 8" descr="Icono&#10;&#10;El contenido generado por IA puede ser incorrecto.">
            <a:extLst>
              <a:ext uri="{FF2B5EF4-FFF2-40B4-BE49-F238E27FC236}">
                <a16:creationId xmlns:a16="http://schemas.microsoft.com/office/drawing/2014/main" id="{46A2EE7A-01BB-73E3-47DC-02FADBFED2A9}"/>
              </a:ext>
            </a:extLst>
          </p:cNvPr>
          <p:cNvPicPr>
            <a:picLocks noChangeAspect="1"/>
          </p:cNvPicPr>
          <p:nvPr/>
        </p:nvPicPr>
        <p:blipFill>
          <a:blip r:embed="rId3"/>
          <a:stretch>
            <a:fillRect/>
          </a:stretch>
        </p:blipFill>
        <p:spPr>
          <a:xfrm>
            <a:off x="405007" y="336744"/>
            <a:ext cx="810512" cy="810512"/>
          </a:xfrm>
          <a:prstGeom prst="rect">
            <a:avLst/>
          </a:prstGeom>
        </p:spPr>
      </p:pic>
    </p:spTree>
    <p:extLst>
      <p:ext uri="{BB962C8B-B14F-4D97-AF65-F5344CB8AC3E}">
        <p14:creationId xmlns:p14="http://schemas.microsoft.com/office/powerpoint/2010/main" val="117649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ED496B-B5CA-814E-9A2C-DC4F74AF979F}"/>
              </a:ext>
            </a:extLst>
          </p:cNvPr>
          <p:cNvSpPr txBox="1"/>
          <p:nvPr/>
        </p:nvSpPr>
        <p:spPr>
          <a:xfrm>
            <a:off x="7683394" y="690278"/>
            <a:ext cx="4104416" cy="4524315"/>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INDICACIONES--- </a:t>
            </a:r>
          </a:p>
          <a:p>
            <a:r>
              <a:rPr lang="es-CO" dirty="0">
                <a:solidFill>
                  <a:schemeClr val="bg2">
                    <a:lumMod val="25000"/>
                  </a:schemeClr>
                </a:solidFill>
                <a:latin typeface="Gill Sans MT" panose="020B0502020104020203" pitchFamily="34" charset="77"/>
              </a:rPr>
              <a:t>Podrá informar acerca de:</a:t>
            </a:r>
          </a:p>
          <a:p>
            <a:r>
              <a:rPr lang="es-CO" dirty="0">
                <a:solidFill>
                  <a:schemeClr val="bg2">
                    <a:lumMod val="25000"/>
                  </a:schemeClr>
                </a:solidFill>
                <a:latin typeface="Gill Sans MT" panose="020B0502020104020203" pitchFamily="34" charset="77"/>
              </a:rPr>
              <a:t>1. su intervención en toda la clase de gestión e intermediación ante los organismos del Estado para la obtención de cualquier tipo de servicios y ayudas en materia de salud, educación, vivienda, obras públicas, agricultura y de ciencia y tecnología, para beneficio de la comunidad colombiana.</a:t>
            </a:r>
          </a:p>
          <a:p>
            <a:r>
              <a:rPr lang="es-CO" dirty="0">
                <a:solidFill>
                  <a:schemeClr val="bg2">
                    <a:lumMod val="25000"/>
                  </a:schemeClr>
                </a:solidFill>
                <a:latin typeface="Gill Sans MT" panose="020B0502020104020203" pitchFamily="34" charset="77"/>
              </a:rPr>
              <a:t>2. Las peticiones a funcionarios de la Rama Ejecutiva para el cumplimiento de sus obligaciones constitucionales.</a:t>
            </a:r>
          </a:p>
          <a:p>
            <a:r>
              <a:rPr lang="es-CO" dirty="0">
                <a:solidFill>
                  <a:schemeClr val="bg2">
                    <a:lumMod val="25000"/>
                  </a:schemeClr>
                </a:solidFill>
                <a:latin typeface="Gill Sans MT" panose="020B0502020104020203" pitchFamily="34" charset="77"/>
              </a:rPr>
              <a:t>3. Acciones ante el gobierno en orden de satisfacer la necesidad de los habitantes de sus circunscripciones electorales.</a:t>
            </a:r>
          </a:p>
        </p:txBody>
      </p:sp>
      <p:sp>
        <p:nvSpPr>
          <p:cNvPr id="4" name="CuadroTexto 3">
            <a:extLst>
              <a:ext uri="{FF2B5EF4-FFF2-40B4-BE49-F238E27FC236}">
                <a16:creationId xmlns:a16="http://schemas.microsoft.com/office/drawing/2014/main" id="{97BE32E5-053D-F444-84DB-4654E8CA2EB8}"/>
              </a:ext>
            </a:extLst>
          </p:cNvPr>
          <p:cNvSpPr txBox="1"/>
          <p:nvPr/>
        </p:nvSpPr>
        <p:spPr>
          <a:xfrm>
            <a:off x="7683394" y="5214593"/>
            <a:ext cx="2832206" cy="1384995"/>
          </a:xfrm>
          <a:prstGeom prst="rect">
            <a:avLst/>
          </a:prstGeom>
          <a:noFill/>
        </p:spPr>
        <p:txBody>
          <a:bodyPr wrap="square" rtlCol="0">
            <a:spAutoFit/>
          </a:bodyPr>
          <a:lstStyle/>
          <a:p>
            <a:r>
              <a:rPr lang="es-CO" sz="1200" dirty="0">
                <a:solidFill>
                  <a:srgbClr val="FF0000"/>
                </a:solidFill>
              </a:rPr>
              <a:t>SUSTITUYA EL TEXTO PREVIO CON UN ÍNDICE DE LOS TEMAS A TRATAR</a:t>
            </a:r>
          </a:p>
          <a:p>
            <a:endParaRPr lang="es-CO" sz="1200" dirty="0">
              <a:solidFill>
                <a:srgbClr val="FF0000"/>
              </a:solidFill>
            </a:endParaRPr>
          </a:p>
          <a:p>
            <a:r>
              <a:rPr lang="es-CO" sz="1200" dirty="0">
                <a:solidFill>
                  <a:srgbClr val="FF0000"/>
                </a:solidFill>
              </a:rPr>
              <a:t>Remplace la foto por una del congresista</a:t>
            </a:r>
          </a:p>
          <a:p>
            <a:r>
              <a:rPr lang="es-CO" sz="1200" dirty="0">
                <a:solidFill>
                  <a:srgbClr val="FF0000"/>
                </a:solidFill>
              </a:rPr>
              <a:t>en sus labores, recuerde no estirar ni deformar las imágenes, siempre puede recortarlas.</a:t>
            </a:r>
          </a:p>
        </p:txBody>
      </p:sp>
      <p:pic>
        <p:nvPicPr>
          <p:cNvPr id="5" name="Imagen 4">
            <a:extLst>
              <a:ext uri="{FF2B5EF4-FFF2-40B4-BE49-F238E27FC236}">
                <a16:creationId xmlns:a16="http://schemas.microsoft.com/office/drawing/2014/main" id="{39352179-BA3E-BD49-9CF5-AB333415158A}"/>
              </a:ext>
            </a:extLst>
          </p:cNvPr>
          <p:cNvPicPr>
            <a:picLocks noChangeAspect="1"/>
          </p:cNvPicPr>
          <p:nvPr/>
        </p:nvPicPr>
        <p:blipFill rotWithShape="1">
          <a:blip r:embed="rId2"/>
          <a:srcRect t="26833" b="12606"/>
          <a:stretch/>
        </p:blipFill>
        <p:spPr>
          <a:xfrm>
            <a:off x="0" y="3412585"/>
            <a:ext cx="7589520" cy="3447260"/>
          </a:xfrm>
          <a:prstGeom prst="rect">
            <a:avLst/>
          </a:prstGeom>
        </p:spPr>
      </p:pic>
      <p:sp>
        <p:nvSpPr>
          <p:cNvPr id="2" name="CuadroTexto 1">
            <a:extLst>
              <a:ext uri="{FF2B5EF4-FFF2-40B4-BE49-F238E27FC236}">
                <a16:creationId xmlns:a16="http://schemas.microsoft.com/office/drawing/2014/main" id="{98EFCE2E-549B-BA01-A48B-2623BBD67332}"/>
              </a:ext>
            </a:extLst>
          </p:cNvPr>
          <p:cNvSpPr txBox="1"/>
          <p:nvPr/>
        </p:nvSpPr>
        <p:spPr>
          <a:xfrm>
            <a:off x="605805" y="497169"/>
            <a:ext cx="6871627" cy="2492990"/>
          </a:xfrm>
          <a:prstGeom prst="rect">
            <a:avLst/>
          </a:prstGeom>
          <a:noFill/>
        </p:spPr>
        <p:txBody>
          <a:bodyPr wrap="square" rtlCol="0">
            <a:spAutoFit/>
          </a:bodyPr>
          <a:lstStyle/>
          <a:p>
            <a:r>
              <a:rPr lang="es-CO" sz="6000" b="1" dirty="0">
                <a:solidFill>
                  <a:schemeClr val="tx1">
                    <a:lumMod val="85000"/>
                    <a:lumOff val="15000"/>
                  </a:schemeClr>
                </a:solidFill>
                <a:latin typeface="Gill Sans MT" panose="020B0502020104020203" pitchFamily="34" charset="77"/>
              </a:rPr>
              <a:t>LABORES</a:t>
            </a:r>
          </a:p>
          <a:p>
            <a:r>
              <a:rPr lang="es-CO" sz="4800" b="1" dirty="0">
                <a:solidFill>
                  <a:schemeClr val="tx1">
                    <a:lumMod val="85000"/>
                    <a:lumOff val="15000"/>
                  </a:schemeClr>
                </a:solidFill>
                <a:latin typeface="Gill Sans MT" panose="020B0502020104020203" pitchFamily="34" charset="77"/>
              </a:rPr>
              <a:t>LEGISLATIVAS Y OPINIÓN </a:t>
            </a:r>
          </a:p>
        </p:txBody>
      </p:sp>
    </p:spTree>
    <p:extLst>
      <p:ext uri="{BB962C8B-B14F-4D97-AF65-F5344CB8AC3E}">
        <p14:creationId xmlns:p14="http://schemas.microsoft.com/office/powerpoint/2010/main" val="199916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ceso 3">
            <a:extLst>
              <a:ext uri="{FF2B5EF4-FFF2-40B4-BE49-F238E27FC236}">
                <a16:creationId xmlns:a16="http://schemas.microsoft.com/office/drawing/2014/main" id="{6D47A68B-0AE0-74DD-AB75-A4C844FA8EF8}"/>
              </a:ext>
            </a:extLst>
          </p:cNvPr>
          <p:cNvSpPr/>
          <p:nvPr/>
        </p:nvSpPr>
        <p:spPr>
          <a:xfrm>
            <a:off x="1" y="452761"/>
            <a:ext cx="7547512" cy="1003177"/>
          </a:xfrm>
          <a:prstGeom prst="flowChartProcess">
            <a:avLst/>
          </a:prstGeom>
          <a:solidFill>
            <a:srgbClr val="BC9C53"/>
          </a:solidFill>
          <a:ln>
            <a:solidFill>
              <a:srgbClr val="BC9C5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25856727-3C54-834C-912C-FF5BC28F4690}"/>
              </a:ext>
            </a:extLst>
          </p:cNvPr>
          <p:cNvSpPr txBox="1"/>
          <p:nvPr/>
        </p:nvSpPr>
        <p:spPr>
          <a:xfrm>
            <a:off x="438613" y="749930"/>
            <a:ext cx="6915775"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77"/>
              </a:rPr>
              <a:t>TÍTULO LABOR REALIZADA</a:t>
            </a:r>
          </a:p>
        </p:txBody>
      </p:sp>
      <p:pic>
        <p:nvPicPr>
          <p:cNvPr id="3" name="Imagen 2">
            <a:extLst>
              <a:ext uri="{FF2B5EF4-FFF2-40B4-BE49-F238E27FC236}">
                <a16:creationId xmlns:a16="http://schemas.microsoft.com/office/drawing/2014/main" id="{35447712-5285-BF40-9EF7-FD14211C4A98}"/>
              </a:ext>
            </a:extLst>
          </p:cNvPr>
          <p:cNvPicPr>
            <a:picLocks noChangeAspect="1"/>
          </p:cNvPicPr>
          <p:nvPr/>
        </p:nvPicPr>
        <p:blipFill rotWithShape="1">
          <a:blip r:embed="rId2"/>
          <a:srcRect t="12152" b="1437"/>
          <a:stretch/>
        </p:blipFill>
        <p:spPr>
          <a:xfrm>
            <a:off x="370033" y="1634911"/>
            <a:ext cx="7177479" cy="4651590"/>
          </a:xfrm>
          <a:prstGeom prst="rect">
            <a:avLst/>
          </a:prstGeom>
        </p:spPr>
      </p:pic>
      <p:sp>
        <p:nvSpPr>
          <p:cNvPr id="4" name="CuadroTexto 3">
            <a:extLst>
              <a:ext uri="{FF2B5EF4-FFF2-40B4-BE49-F238E27FC236}">
                <a16:creationId xmlns:a16="http://schemas.microsoft.com/office/drawing/2014/main" id="{DFED541B-B898-C744-81FA-C4C73B02F7EE}"/>
              </a:ext>
            </a:extLst>
          </p:cNvPr>
          <p:cNvSpPr txBox="1"/>
          <p:nvPr/>
        </p:nvSpPr>
        <p:spPr>
          <a:xfrm>
            <a:off x="7751974" y="1401346"/>
            <a:ext cx="4104416" cy="3693319"/>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CONTINUACIÓN INDICACIONES--- </a:t>
            </a:r>
          </a:p>
          <a:p>
            <a:r>
              <a:rPr lang="es-CO" dirty="0">
                <a:solidFill>
                  <a:schemeClr val="bg2">
                    <a:lumMod val="25000"/>
                  </a:schemeClr>
                </a:solidFill>
                <a:latin typeface="Gill Sans MT" panose="020B0502020104020203" pitchFamily="34" charset="77"/>
              </a:rPr>
              <a:t>4. La participación como directivo de su partido o movimiento político.</a:t>
            </a:r>
          </a:p>
          <a:p>
            <a:r>
              <a:rPr lang="es-CO" dirty="0">
                <a:solidFill>
                  <a:schemeClr val="bg2">
                    <a:lumMod val="25000"/>
                  </a:schemeClr>
                </a:solidFill>
                <a:latin typeface="Gill Sans MT" panose="020B0502020104020203" pitchFamily="34" charset="77"/>
              </a:rPr>
              <a:t>5. Ejercicio gratuito como profesional de la salud.</a:t>
            </a:r>
          </a:p>
          <a:p>
            <a:r>
              <a:rPr lang="es-CO" dirty="0">
                <a:solidFill>
                  <a:schemeClr val="bg2">
                    <a:lumMod val="25000"/>
                  </a:schemeClr>
                </a:solidFill>
                <a:latin typeface="Gill Sans MT" panose="020B0502020104020203" pitchFamily="34" charset="77"/>
              </a:rPr>
              <a:t>6. La participación en actividades científicas, artísticas, culturales, educativas y deportivas.</a:t>
            </a:r>
          </a:p>
          <a:p>
            <a:r>
              <a:rPr lang="es-CO" dirty="0">
                <a:solidFill>
                  <a:schemeClr val="bg2">
                    <a:lumMod val="25000"/>
                  </a:schemeClr>
                </a:solidFill>
                <a:latin typeface="Gill Sans MT" panose="020B0502020104020203" pitchFamily="34" charset="77"/>
              </a:rPr>
              <a:t>7. Pertenencia y/o participación en organizaciones cívicas o comunitarias.</a:t>
            </a:r>
          </a:p>
          <a:p>
            <a:r>
              <a:rPr lang="es-CO" dirty="0">
                <a:solidFill>
                  <a:schemeClr val="bg2">
                    <a:lumMod val="25000"/>
                  </a:schemeClr>
                </a:solidFill>
                <a:latin typeface="Gill Sans MT" panose="020B0502020104020203" pitchFamily="34" charset="77"/>
              </a:rPr>
              <a:t>8 Ejercicio de la catedra universitaria.</a:t>
            </a:r>
          </a:p>
          <a:p>
            <a:r>
              <a:rPr lang="es-CO" dirty="0">
                <a:solidFill>
                  <a:schemeClr val="bg2">
                    <a:lumMod val="25000"/>
                  </a:schemeClr>
                </a:solidFill>
                <a:latin typeface="Gill Sans MT" panose="020B0502020104020203" pitchFamily="34" charset="77"/>
              </a:rPr>
              <a:t>9. Actividades de carácter internacional en representación del congreso</a:t>
            </a:r>
          </a:p>
        </p:txBody>
      </p:sp>
      <p:sp>
        <p:nvSpPr>
          <p:cNvPr id="5" name="CuadroTexto 4">
            <a:extLst>
              <a:ext uri="{FF2B5EF4-FFF2-40B4-BE49-F238E27FC236}">
                <a16:creationId xmlns:a16="http://schemas.microsoft.com/office/drawing/2014/main" id="{1F4777CE-CD54-FF41-BF62-62FAA14C5890}"/>
              </a:ext>
            </a:extLst>
          </p:cNvPr>
          <p:cNvSpPr txBox="1"/>
          <p:nvPr/>
        </p:nvSpPr>
        <p:spPr>
          <a:xfrm>
            <a:off x="7751973" y="5024338"/>
            <a:ext cx="3166235" cy="1754326"/>
          </a:xfrm>
          <a:prstGeom prst="rect">
            <a:avLst/>
          </a:prstGeom>
          <a:noFill/>
        </p:spPr>
        <p:txBody>
          <a:bodyPr wrap="square" rtlCol="0">
            <a:spAutoFit/>
          </a:bodyPr>
          <a:lstStyle/>
          <a:p>
            <a:r>
              <a:rPr lang="es-CO" sz="1200" dirty="0">
                <a:solidFill>
                  <a:srgbClr val="FF0000"/>
                </a:solidFill>
              </a:rPr>
              <a:t>SUSTITUYA EL TEXTO PREVIO CON UNA DESCRIPCIÓN DEL TEMA A TRATAR</a:t>
            </a:r>
          </a:p>
          <a:p>
            <a:endParaRPr lang="es-CO" sz="1200" dirty="0">
              <a:solidFill>
                <a:srgbClr val="FF0000"/>
              </a:solidFill>
            </a:endParaRPr>
          </a:p>
          <a:p>
            <a:r>
              <a:rPr lang="es-CO" sz="1200" dirty="0">
                <a:solidFill>
                  <a:srgbClr val="FF0000"/>
                </a:solidFill>
              </a:rPr>
              <a:t>Remplace la foto por una del tema, recuerde no estirar ni deformar las imágenes, siempre puede recortarlas.</a:t>
            </a:r>
          </a:p>
          <a:p>
            <a:endParaRPr lang="es-CO" sz="1200" dirty="0">
              <a:solidFill>
                <a:srgbClr val="FF0000"/>
              </a:solidFill>
            </a:endParaRPr>
          </a:p>
          <a:p>
            <a:r>
              <a:rPr lang="es-CO" sz="1200" dirty="0">
                <a:solidFill>
                  <a:srgbClr val="FF0000"/>
                </a:solidFill>
                <a:latin typeface="Gill Sans MT" panose="020B0502020104020203" pitchFamily="34" charset="77"/>
              </a:rPr>
              <a:t>Para más labores u otros temas a tratar  duplique esta diapositiva</a:t>
            </a:r>
          </a:p>
        </p:txBody>
      </p:sp>
    </p:spTree>
    <p:extLst>
      <p:ext uri="{BB962C8B-B14F-4D97-AF65-F5344CB8AC3E}">
        <p14:creationId xmlns:p14="http://schemas.microsoft.com/office/powerpoint/2010/main" val="33803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2DFA69-6AC9-1742-A621-12E990A4BA44}"/>
              </a:ext>
            </a:extLst>
          </p:cNvPr>
          <p:cNvSpPr/>
          <p:nvPr/>
        </p:nvSpPr>
        <p:spPr>
          <a:xfrm>
            <a:off x="8576106" y="3066157"/>
            <a:ext cx="2415406" cy="369332"/>
          </a:xfrm>
          <a:prstGeom prst="rect">
            <a:avLst/>
          </a:prstGeom>
        </p:spPr>
        <p:txBody>
          <a:bodyPr wrap="none">
            <a:spAutoFit/>
          </a:bodyPr>
          <a:lstStyle/>
          <a:p>
            <a:pPr algn="ctr"/>
            <a:r>
              <a:rPr lang="es-CO" dirty="0">
                <a:solidFill>
                  <a:srgbClr val="FF0000"/>
                </a:solidFill>
                <a:latin typeface="Gill Sans MT" panose="020B0502020104020203" pitchFamily="34" charset="77"/>
              </a:rPr>
              <a:t>LOGO CONGRESISTA</a:t>
            </a:r>
          </a:p>
        </p:txBody>
      </p:sp>
      <p:sp>
        <p:nvSpPr>
          <p:cNvPr id="3" name="Proceso 3">
            <a:extLst>
              <a:ext uri="{FF2B5EF4-FFF2-40B4-BE49-F238E27FC236}">
                <a16:creationId xmlns:a16="http://schemas.microsoft.com/office/drawing/2014/main" id="{5122FA95-9F69-0CF3-C575-2C9C84F14E0D}"/>
              </a:ext>
            </a:extLst>
          </p:cNvPr>
          <p:cNvSpPr>
            <a:spLocks noGrp="1" noRot="1" noMove="1" noResize="1" noEditPoints="1" noAdjustHandles="1" noChangeArrowheads="1" noChangeShapeType="1"/>
          </p:cNvSpPr>
          <p:nvPr/>
        </p:nvSpPr>
        <p:spPr>
          <a:xfrm>
            <a:off x="1" y="1455938"/>
            <a:ext cx="7713406" cy="3946124"/>
          </a:xfrm>
          <a:prstGeom prst="flowChartProcess">
            <a:avLst/>
          </a:prstGeom>
          <a:solidFill>
            <a:srgbClr val="BC9C53"/>
          </a:solidFill>
          <a:ln>
            <a:solidFill>
              <a:srgbClr val="BC9C5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9600" b="1" dirty="0">
                <a:solidFill>
                  <a:schemeClr val="bg1"/>
                </a:solidFill>
                <a:latin typeface="Gill Sans MT" panose="020B0502020104020203" pitchFamily="34" charset="77"/>
              </a:rPr>
              <a:t>GRACIAS</a:t>
            </a:r>
            <a:endParaRPr lang="es-CO" sz="9600" dirty="0"/>
          </a:p>
        </p:txBody>
      </p:sp>
    </p:spTree>
    <p:extLst>
      <p:ext uri="{BB962C8B-B14F-4D97-AF65-F5344CB8AC3E}">
        <p14:creationId xmlns:p14="http://schemas.microsoft.com/office/powerpoint/2010/main" val="405772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o 3">
            <a:extLst>
              <a:ext uri="{FF2B5EF4-FFF2-40B4-BE49-F238E27FC236}">
                <a16:creationId xmlns:a16="http://schemas.microsoft.com/office/drawing/2014/main" id="{63E2EB1F-43E5-7AD2-783E-EA0B5B540900}"/>
              </a:ext>
            </a:extLst>
          </p:cNvPr>
          <p:cNvSpPr/>
          <p:nvPr/>
        </p:nvSpPr>
        <p:spPr>
          <a:xfrm>
            <a:off x="1" y="452761"/>
            <a:ext cx="7547512" cy="1003177"/>
          </a:xfrm>
          <a:prstGeom prst="flowChartProcess">
            <a:avLst/>
          </a:prstGeom>
          <a:solidFill>
            <a:srgbClr val="BC9C53"/>
          </a:solidFill>
          <a:ln>
            <a:solidFill>
              <a:srgbClr val="BC9C5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25856727-3C54-834C-912C-FF5BC28F4690}"/>
              </a:ext>
            </a:extLst>
          </p:cNvPr>
          <p:cNvSpPr txBox="1"/>
          <p:nvPr/>
        </p:nvSpPr>
        <p:spPr>
          <a:xfrm>
            <a:off x="438613" y="749930"/>
            <a:ext cx="6915775"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77"/>
              </a:rPr>
              <a:t>TENER EN CUENTA:</a:t>
            </a:r>
          </a:p>
        </p:txBody>
      </p:sp>
      <p:sp>
        <p:nvSpPr>
          <p:cNvPr id="6" name="CuadroTexto 5">
            <a:extLst>
              <a:ext uri="{FF2B5EF4-FFF2-40B4-BE49-F238E27FC236}">
                <a16:creationId xmlns:a16="http://schemas.microsoft.com/office/drawing/2014/main" id="{A87B69D8-E02F-F44B-8CA0-03F859E1AF3A}"/>
              </a:ext>
            </a:extLst>
          </p:cNvPr>
          <p:cNvSpPr txBox="1"/>
          <p:nvPr/>
        </p:nvSpPr>
        <p:spPr>
          <a:xfrm>
            <a:off x="438613" y="1913384"/>
            <a:ext cx="9870610" cy="3970318"/>
          </a:xfrm>
          <a:prstGeom prst="rect">
            <a:avLst/>
          </a:prstGeom>
          <a:noFill/>
        </p:spPr>
        <p:txBody>
          <a:bodyPr wrap="square" rtlCol="0">
            <a:spAutoFit/>
          </a:bodyPr>
          <a:lstStyle/>
          <a:p>
            <a:r>
              <a:rPr lang="es-CO" sz="2000" b="1" i="1" dirty="0">
                <a:solidFill>
                  <a:schemeClr val="bg2">
                    <a:lumMod val="25000"/>
                  </a:schemeClr>
                </a:solidFill>
                <a:latin typeface="Gill Sans MT" panose="020B0502020104020203" pitchFamily="34" charset="77"/>
              </a:rPr>
              <a:t>Difusión del informe por medios digitales. </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Las Unidades de Trabajo Legislativo, facilitarán la rendición de cuentas de manera proactiva, entendida como ventana de oportunidad con responsabilidad a través del uso de redes sociales, como principal herramienta para difundir de acuerdo con el comportamiento de las audiencias y sus tendencias de interacción, los informes de rendición de cuentas, en formatos amigables, en lenguaje claro y comprensible (Resolución 1116 de 2020 de Cámara de Representantes). </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Se sugiere el uso de canales alternativos de difusión, tales como: envío de mensajes de texto abreviados, que sinteticen la labor legislativa realizada y/o canales de la app WhatsApp, como fuente de información de cara a la ciudadanía, para amplificar las audiencias y realizar métricas de los contenidos del informe. En este sentido, se deberá pensar en la usabilidad de la información consignada, publicando contenidos en datos abiertos que permitan a los interesados, procesar la información y llevar a cabo su propia evaluación frente a los resultados de la actividad congresual.</a:t>
            </a:r>
          </a:p>
        </p:txBody>
      </p:sp>
    </p:spTree>
    <p:extLst>
      <p:ext uri="{BB962C8B-B14F-4D97-AF65-F5344CB8AC3E}">
        <p14:creationId xmlns:p14="http://schemas.microsoft.com/office/powerpoint/2010/main" val="287453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41F68B-967E-3048-9F1B-E1B0F0D8A952}"/>
              </a:ext>
            </a:extLst>
          </p:cNvPr>
          <p:cNvSpPr txBox="1"/>
          <p:nvPr/>
        </p:nvSpPr>
        <p:spPr>
          <a:xfrm>
            <a:off x="582306" y="2173782"/>
            <a:ext cx="4235354" cy="461665"/>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DEL PROYECTO</a:t>
            </a:r>
          </a:p>
        </p:txBody>
      </p:sp>
      <p:sp>
        <p:nvSpPr>
          <p:cNvPr id="3" name="CuadroTexto 2">
            <a:extLst>
              <a:ext uri="{FF2B5EF4-FFF2-40B4-BE49-F238E27FC236}">
                <a16:creationId xmlns:a16="http://schemas.microsoft.com/office/drawing/2014/main" id="{9795D141-191B-4946-8BBE-0724817C0461}"/>
              </a:ext>
            </a:extLst>
          </p:cNvPr>
          <p:cNvSpPr txBox="1"/>
          <p:nvPr/>
        </p:nvSpPr>
        <p:spPr>
          <a:xfrm>
            <a:off x="582307" y="2635447"/>
            <a:ext cx="4003342" cy="1477328"/>
          </a:xfrm>
          <a:prstGeom prst="rect">
            <a:avLst/>
          </a:prstGeom>
          <a:noFill/>
        </p:spPr>
        <p:txBody>
          <a:bodyPr wrap="square" rtlCol="0">
            <a:spAutoFit/>
          </a:bodyPr>
          <a:lstStyle/>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p:txBody>
      </p:sp>
      <p:sp>
        <p:nvSpPr>
          <p:cNvPr id="4" name="CuadroTexto 3">
            <a:extLst>
              <a:ext uri="{FF2B5EF4-FFF2-40B4-BE49-F238E27FC236}">
                <a16:creationId xmlns:a16="http://schemas.microsoft.com/office/drawing/2014/main" id="{ED2B1EE9-0544-CF42-80F3-0C8C8EDDA3D0}"/>
              </a:ext>
            </a:extLst>
          </p:cNvPr>
          <p:cNvSpPr txBox="1"/>
          <p:nvPr/>
        </p:nvSpPr>
        <p:spPr>
          <a:xfrm>
            <a:off x="582306" y="4466606"/>
            <a:ext cx="4235354" cy="461665"/>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DEL PROYECTO</a:t>
            </a:r>
          </a:p>
        </p:txBody>
      </p:sp>
      <p:sp>
        <p:nvSpPr>
          <p:cNvPr id="5" name="CuadroTexto 4">
            <a:extLst>
              <a:ext uri="{FF2B5EF4-FFF2-40B4-BE49-F238E27FC236}">
                <a16:creationId xmlns:a16="http://schemas.microsoft.com/office/drawing/2014/main" id="{5375788D-906F-224F-9216-E50EB27209A8}"/>
              </a:ext>
            </a:extLst>
          </p:cNvPr>
          <p:cNvSpPr txBox="1"/>
          <p:nvPr/>
        </p:nvSpPr>
        <p:spPr>
          <a:xfrm>
            <a:off x="582307" y="4928271"/>
            <a:ext cx="4003342" cy="1477328"/>
          </a:xfrm>
          <a:prstGeom prst="rect">
            <a:avLst/>
          </a:prstGeom>
          <a:noFill/>
        </p:spPr>
        <p:txBody>
          <a:bodyPr wrap="square" rtlCol="0">
            <a:spAutoFit/>
          </a:bodyPr>
          <a:lstStyle/>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a:p>
            <a:r>
              <a:rPr lang="es-CO" dirty="0">
                <a:latin typeface="Gill Sans MT" panose="020B0502020104020203" pitchFamily="34" charset="77"/>
              </a:rPr>
              <a:t>Descripción del proyecto y su radicación</a:t>
            </a:r>
          </a:p>
        </p:txBody>
      </p:sp>
      <p:sp>
        <p:nvSpPr>
          <p:cNvPr id="6" name="CuadroTexto 5">
            <a:extLst>
              <a:ext uri="{FF2B5EF4-FFF2-40B4-BE49-F238E27FC236}">
                <a16:creationId xmlns:a16="http://schemas.microsoft.com/office/drawing/2014/main" id="{4B4EC7C5-AEAA-4E4B-B761-1A7C79D90276}"/>
              </a:ext>
            </a:extLst>
          </p:cNvPr>
          <p:cNvSpPr txBox="1"/>
          <p:nvPr/>
        </p:nvSpPr>
        <p:spPr>
          <a:xfrm>
            <a:off x="4898172" y="2567070"/>
            <a:ext cx="2547543" cy="307777"/>
          </a:xfrm>
          <a:prstGeom prst="rect">
            <a:avLst/>
          </a:prstGeom>
          <a:noFill/>
        </p:spPr>
        <p:txBody>
          <a:bodyPr wrap="square" rtlCol="0">
            <a:spAutoFit/>
          </a:bodyPr>
          <a:lstStyle/>
          <a:p>
            <a:r>
              <a:rPr lang="es-CO" sz="1400" b="1" dirty="0">
                <a:solidFill>
                  <a:schemeClr val="bg2">
                    <a:lumMod val="25000"/>
                  </a:schemeClr>
                </a:solidFill>
                <a:latin typeface="Gill Sans MT" panose="020B0502020104020203" pitchFamily="34" charset="77"/>
              </a:rPr>
              <a:t>AVANCE</a:t>
            </a:r>
          </a:p>
        </p:txBody>
      </p:sp>
      <p:pic>
        <p:nvPicPr>
          <p:cNvPr id="8" name="Imagen 7">
            <a:extLst>
              <a:ext uri="{FF2B5EF4-FFF2-40B4-BE49-F238E27FC236}">
                <a16:creationId xmlns:a16="http://schemas.microsoft.com/office/drawing/2014/main" id="{206C9EF0-50FA-CA4B-9B1A-FEC892A6A67A}"/>
              </a:ext>
            </a:extLst>
          </p:cNvPr>
          <p:cNvPicPr>
            <a:picLocks noChangeAspect="1"/>
          </p:cNvPicPr>
          <p:nvPr/>
        </p:nvPicPr>
        <p:blipFill>
          <a:blip r:embed="rId2"/>
          <a:stretch>
            <a:fillRect/>
          </a:stretch>
        </p:blipFill>
        <p:spPr>
          <a:xfrm>
            <a:off x="4994587" y="2839620"/>
            <a:ext cx="746754" cy="894818"/>
          </a:xfrm>
          <a:prstGeom prst="rect">
            <a:avLst/>
          </a:prstGeom>
        </p:spPr>
      </p:pic>
      <p:pic>
        <p:nvPicPr>
          <p:cNvPr id="10" name="Imagen 9">
            <a:extLst>
              <a:ext uri="{FF2B5EF4-FFF2-40B4-BE49-F238E27FC236}">
                <a16:creationId xmlns:a16="http://schemas.microsoft.com/office/drawing/2014/main" id="{E651F05F-0644-194E-9BDB-F9F6AA4DC07E}"/>
              </a:ext>
            </a:extLst>
          </p:cNvPr>
          <p:cNvPicPr>
            <a:picLocks noChangeAspect="1"/>
          </p:cNvPicPr>
          <p:nvPr/>
        </p:nvPicPr>
        <p:blipFill>
          <a:blip r:embed="rId3"/>
          <a:stretch>
            <a:fillRect/>
          </a:stretch>
        </p:blipFill>
        <p:spPr>
          <a:xfrm>
            <a:off x="5889059" y="2839620"/>
            <a:ext cx="746754" cy="894818"/>
          </a:xfrm>
          <a:prstGeom prst="rect">
            <a:avLst/>
          </a:prstGeom>
        </p:spPr>
      </p:pic>
      <p:pic>
        <p:nvPicPr>
          <p:cNvPr id="11" name="Imagen 10">
            <a:extLst>
              <a:ext uri="{FF2B5EF4-FFF2-40B4-BE49-F238E27FC236}">
                <a16:creationId xmlns:a16="http://schemas.microsoft.com/office/drawing/2014/main" id="{C8A316A0-E138-3249-A0E9-ED3E916BEC6B}"/>
              </a:ext>
            </a:extLst>
          </p:cNvPr>
          <p:cNvPicPr>
            <a:picLocks noChangeAspect="1"/>
          </p:cNvPicPr>
          <p:nvPr/>
        </p:nvPicPr>
        <p:blipFill>
          <a:blip r:embed="rId2"/>
          <a:stretch>
            <a:fillRect/>
          </a:stretch>
        </p:blipFill>
        <p:spPr>
          <a:xfrm>
            <a:off x="6806994" y="2839620"/>
            <a:ext cx="746754" cy="894818"/>
          </a:xfrm>
          <a:prstGeom prst="rect">
            <a:avLst/>
          </a:prstGeom>
        </p:spPr>
      </p:pic>
      <p:pic>
        <p:nvPicPr>
          <p:cNvPr id="12" name="Imagen 11">
            <a:extLst>
              <a:ext uri="{FF2B5EF4-FFF2-40B4-BE49-F238E27FC236}">
                <a16:creationId xmlns:a16="http://schemas.microsoft.com/office/drawing/2014/main" id="{2C636D1C-6DFF-8743-9138-105B5FE6BB61}"/>
              </a:ext>
            </a:extLst>
          </p:cNvPr>
          <p:cNvPicPr>
            <a:picLocks noChangeAspect="1"/>
          </p:cNvPicPr>
          <p:nvPr/>
        </p:nvPicPr>
        <p:blipFill>
          <a:blip r:embed="rId2"/>
          <a:stretch>
            <a:fillRect/>
          </a:stretch>
        </p:blipFill>
        <p:spPr>
          <a:xfrm>
            <a:off x="7697986" y="2839620"/>
            <a:ext cx="746754" cy="894818"/>
          </a:xfrm>
          <a:prstGeom prst="rect">
            <a:avLst/>
          </a:prstGeom>
        </p:spPr>
      </p:pic>
      <p:sp>
        <p:nvSpPr>
          <p:cNvPr id="13" name="CuadroTexto 12">
            <a:extLst>
              <a:ext uri="{FF2B5EF4-FFF2-40B4-BE49-F238E27FC236}">
                <a16:creationId xmlns:a16="http://schemas.microsoft.com/office/drawing/2014/main" id="{2F422D0B-E712-1F4A-B889-845133A777FB}"/>
              </a:ext>
            </a:extLst>
          </p:cNvPr>
          <p:cNvSpPr txBox="1"/>
          <p:nvPr/>
        </p:nvSpPr>
        <p:spPr>
          <a:xfrm>
            <a:off x="4902790" y="3787096"/>
            <a:ext cx="888803" cy="307777"/>
          </a:xfrm>
          <a:prstGeom prst="rect">
            <a:avLst/>
          </a:prstGeom>
          <a:noFill/>
        </p:spPr>
        <p:txBody>
          <a:bodyPr wrap="square" rtlCol="0">
            <a:spAutoFit/>
          </a:bodyPr>
          <a:lstStyle/>
          <a:p>
            <a:pPr algn="ctr"/>
            <a:r>
              <a:rPr lang="es-CO" sz="1400" dirty="0">
                <a:latin typeface="Gill Sans MT" panose="020B0502020104020203" pitchFamily="34" charset="77"/>
              </a:rPr>
              <a:t>Radicado</a:t>
            </a:r>
          </a:p>
        </p:txBody>
      </p:sp>
      <p:sp>
        <p:nvSpPr>
          <p:cNvPr id="14" name="CuadroTexto 13">
            <a:extLst>
              <a:ext uri="{FF2B5EF4-FFF2-40B4-BE49-F238E27FC236}">
                <a16:creationId xmlns:a16="http://schemas.microsoft.com/office/drawing/2014/main" id="{257449BA-CE4B-3748-80CD-B7ED28E503BB}"/>
              </a:ext>
            </a:extLst>
          </p:cNvPr>
          <p:cNvSpPr txBox="1"/>
          <p:nvPr/>
        </p:nvSpPr>
        <p:spPr>
          <a:xfrm>
            <a:off x="5741489"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En trámite</a:t>
            </a:r>
          </a:p>
        </p:txBody>
      </p:sp>
      <p:sp>
        <p:nvSpPr>
          <p:cNvPr id="15" name="CuadroTexto 14">
            <a:extLst>
              <a:ext uri="{FF2B5EF4-FFF2-40B4-BE49-F238E27FC236}">
                <a16:creationId xmlns:a16="http://schemas.microsoft.com/office/drawing/2014/main" id="{416F6D40-68AF-8445-8B8C-E92D06274206}"/>
              </a:ext>
            </a:extLst>
          </p:cNvPr>
          <p:cNvSpPr txBox="1"/>
          <p:nvPr/>
        </p:nvSpPr>
        <p:spPr>
          <a:xfrm>
            <a:off x="6687902" y="3787096"/>
            <a:ext cx="947707" cy="307777"/>
          </a:xfrm>
          <a:prstGeom prst="rect">
            <a:avLst/>
          </a:prstGeom>
          <a:noFill/>
        </p:spPr>
        <p:txBody>
          <a:bodyPr wrap="square" rtlCol="0">
            <a:spAutoFit/>
          </a:bodyPr>
          <a:lstStyle/>
          <a:p>
            <a:pPr algn="ctr"/>
            <a:r>
              <a:rPr lang="es-CO" sz="1400" dirty="0">
                <a:latin typeface="Gill Sans MT" panose="020B0502020104020203" pitchFamily="34" charset="77"/>
              </a:rPr>
              <a:t>Aprobado</a:t>
            </a:r>
          </a:p>
        </p:txBody>
      </p:sp>
      <p:sp>
        <p:nvSpPr>
          <p:cNvPr id="16" name="CuadroTexto 15">
            <a:extLst>
              <a:ext uri="{FF2B5EF4-FFF2-40B4-BE49-F238E27FC236}">
                <a16:creationId xmlns:a16="http://schemas.microsoft.com/office/drawing/2014/main" id="{13BBD46B-C2AB-D44C-AAA1-6729495DDB16}"/>
              </a:ext>
            </a:extLst>
          </p:cNvPr>
          <p:cNvSpPr txBox="1"/>
          <p:nvPr/>
        </p:nvSpPr>
        <p:spPr>
          <a:xfrm>
            <a:off x="7553446"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Final</a:t>
            </a:r>
          </a:p>
        </p:txBody>
      </p:sp>
      <p:cxnSp>
        <p:nvCxnSpPr>
          <p:cNvPr id="29" name="Conector recto 28">
            <a:extLst>
              <a:ext uri="{FF2B5EF4-FFF2-40B4-BE49-F238E27FC236}">
                <a16:creationId xmlns:a16="http://schemas.microsoft.com/office/drawing/2014/main" id="{FF0F7BC2-5C12-AB4E-AAE4-13D5A3A53FE3}"/>
              </a:ext>
            </a:extLst>
          </p:cNvPr>
          <p:cNvCxnSpPr>
            <a:cxnSpLocks/>
          </p:cNvCxnSpPr>
          <p:nvPr/>
        </p:nvCxnSpPr>
        <p:spPr>
          <a:xfrm>
            <a:off x="582306" y="4299046"/>
            <a:ext cx="9818019"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7255887B-9A7E-594A-87B5-7F9E652BFEAC}"/>
              </a:ext>
            </a:extLst>
          </p:cNvPr>
          <p:cNvSpPr/>
          <p:nvPr/>
        </p:nvSpPr>
        <p:spPr>
          <a:xfrm>
            <a:off x="10492101" y="1280864"/>
            <a:ext cx="1456766" cy="4185761"/>
          </a:xfrm>
          <a:prstGeom prst="rect">
            <a:avLst/>
          </a:prstGeom>
        </p:spPr>
        <p:txBody>
          <a:bodyPr wrap="square">
            <a:spAutoFit/>
          </a:bodyPr>
          <a:lstStyle/>
          <a:p>
            <a:r>
              <a:rPr lang="es-CO" sz="1400" dirty="0">
                <a:solidFill>
                  <a:srgbClr val="FF0000"/>
                </a:solidFill>
                <a:latin typeface="Gill Sans MT" panose="020B0502020104020203" pitchFamily="34" charset="77"/>
              </a:rPr>
              <a:t>Posicione el ícono con fondo verde con base a la fase en la que se encuentre el proyecto</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Si fue retirado o archivado seleccione el ícono correspondiente y deje los demás en blanco</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Para más proyectos duplique esta diapositiva</a:t>
            </a:r>
          </a:p>
        </p:txBody>
      </p:sp>
      <p:sp>
        <p:nvSpPr>
          <p:cNvPr id="26" name="CuadroTexto 25">
            <a:extLst>
              <a:ext uri="{FF2B5EF4-FFF2-40B4-BE49-F238E27FC236}">
                <a16:creationId xmlns:a16="http://schemas.microsoft.com/office/drawing/2014/main" id="{491BBECF-94FE-5448-86BB-FA99C0394266}"/>
              </a:ext>
            </a:extLst>
          </p:cNvPr>
          <p:cNvSpPr txBox="1"/>
          <p:nvPr/>
        </p:nvSpPr>
        <p:spPr>
          <a:xfrm>
            <a:off x="8421464"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Retirado</a:t>
            </a:r>
          </a:p>
        </p:txBody>
      </p:sp>
      <p:pic>
        <p:nvPicPr>
          <p:cNvPr id="9" name="Imagen 8">
            <a:extLst>
              <a:ext uri="{FF2B5EF4-FFF2-40B4-BE49-F238E27FC236}">
                <a16:creationId xmlns:a16="http://schemas.microsoft.com/office/drawing/2014/main" id="{829806BB-9D8C-BF4B-A581-801BD953CEC0}"/>
              </a:ext>
            </a:extLst>
          </p:cNvPr>
          <p:cNvPicPr>
            <a:picLocks noChangeAspect="1"/>
          </p:cNvPicPr>
          <p:nvPr/>
        </p:nvPicPr>
        <p:blipFill>
          <a:blip r:embed="rId4"/>
          <a:stretch>
            <a:fillRect/>
          </a:stretch>
        </p:blipFill>
        <p:spPr>
          <a:xfrm>
            <a:off x="8582139" y="2853608"/>
            <a:ext cx="746754" cy="894818"/>
          </a:xfrm>
          <a:prstGeom prst="rect">
            <a:avLst/>
          </a:prstGeom>
        </p:spPr>
      </p:pic>
      <p:pic>
        <p:nvPicPr>
          <p:cNvPr id="28" name="Imagen 27">
            <a:extLst>
              <a:ext uri="{FF2B5EF4-FFF2-40B4-BE49-F238E27FC236}">
                <a16:creationId xmlns:a16="http://schemas.microsoft.com/office/drawing/2014/main" id="{D5947490-C110-7A4F-B4C1-7BEF6F901889}"/>
              </a:ext>
            </a:extLst>
          </p:cNvPr>
          <p:cNvPicPr>
            <a:picLocks noChangeAspect="1"/>
          </p:cNvPicPr>
          <p:nvPr/>
        </p:nvPicPr>
        <p:blipFill>
          <a:blip r:embed="rId5"/>
          <a:stretch>
            <a:fillRect/>
          </a:stretch>
        </p:blipFill>
        <p:spPr>
          <a:xfrm>
            <a:off x="9479006" y="2852145"/>
            <a:ext cx="864654" cy="1036094"/>
          </a:xfrm>
          <a:prstGeom prst="rect">
            <a:avLst/>
          </a:prstGeom>
        </p:spPr>
      </p:pic>
      <p:sp>
        <p:nvSpPr>
          <p:cNvPr id="41" name="CuadroTexto 40">
            <a:extLst>
              <a:ext uri="{FF2B5EF4-FFF2-40B4-BE49-F238E27FC236}">
                <a16:creationId xmlns:a16="http://schemas.microsoft.com/office/drawing/2014/main" id="{345C9BC2-7118-1546-8847-18AFDC654D39}"/>
              </a:ext>
            </a:extLst>
          </p:cNvPr>
          <p:cNvSpPr txBox="1"/>
          <p:nvPr/>
        </p:nvSpPr>
        <p:spPr>
          <a:xfrm>
            <a:off x="9398494" y="3787096"/>
            <a:ext cx="1001831" cy="307777"/>
          </a:xfrm>
          <a:prstGeom prst="rect">
            <a:avLst/>
          </a:prstGeom>
          <a:noFill/>
        </p:spPr>
        <p:txBody>
          <a:bodyPr wrap="square" rtlCol="0">
            <a:spAutoFit/>
          </a:bodyPr>
          <a:lstStyle/>
          <a:p>
            <a:pPr algn="ctr"/>
            <a:r>
              <a:rPr lang="es-CO" sz="1400" dirty="0">
                <a:latin typeface="Gill Sans MT" panose="020B0502020104020203" pitchFamily="34" charset="77"/>
              </a:rPr>
              <a:t>Archivado</a:t>
            </a:r>
          </a:p>
        </p:txBody>
      </p:sp>
      <p:sp>
        <p:nvSpPr>
          <p:cNvPr id="43" name="CuadroTexto 42">
            <a:extLst>
              <a:ext uri="{FF2B5EF4-FFF2-40B4-BE49-F238E27FC236}">
                <a16:creationId xmlns:a16="http://schemas.microsoft.com/office/drawing/2014/main" id="{63D0C552-79BA-9449-87AA-3772AA6DB77E}"/>
              </a:ext>
            </a:extLst>
          </p:cNvPr>
          <p:cNvSpPr txBox="1"/>
          <p:nvPr/>
        </p:nvSpPr>
        <p:spPr>
          <a:xfrm>
            <a:off x="4898172" y="4884385"/>
            <a:ext cx="2547543" cy="307777"/>
          </a:xfrm>
          <a:prstGeom prst="rect">
            <a:avLst/>
          </a:prstGeom>
          <a:noFill/>
        </p:spPr>
        <p:txBody>
          <a:bodyPr wrap="square" rtlCol="0">
            <a:spAutoFit/>
          </a:bodyPr>
          <a:lstStyle/>
          <a:p>
            <a:r>
              <a:rPr lang="es-CO" sz="1400" b="1" dirty="0">
                <a:solidFill>
                  <a:schemeClr val="bg2">
                    <a:lumMod val="25000"/>
                  </a:schemeClr>
                </a:solidFill>
                <a:latin typeface="Gill Sans MT" panose="020B0502020104020203" pitchFamily="34" charset="77"/>
              </a:rPr>
              <a:t>AVANCE</a:t>
            </a:r>
          </a:p>
        </p:txBody>
      </p:sp>
      <p:pic>
        <p:nvPicPr>
          <p:cNvPr id="44" name="Imagen 43">
            <a:extLst>
              <a:ext uri="{FF2B5EF4-FFF2-40B4-BE49-F238E27FC236}">
                <a16:creationId xmlns:a16="http://schemas.microsoft.com/office/drawing/2014/main" id="{C523FACC-2D19-5F40-AA11-36989781994E}"/>
              </a:ext>
            </a:extLst>
          </p:cNvPr>
          <p:cNvPicPr>
            <a:picLocks noChangeAspect="1"/>
          </p:cNvPicPr>
          <p:nvPr/>
        </p:nvPicPr>
        <p:blipFill>
          <a:blip r:embed="rId2"/>
          <a:stretch>
            <a:fillRect/>
          </a:stretch>
        </p:blipFill>
        <p:spPr>
          <a:xfrm>
            <a:off x="4994587" y="5156935"/>
            <a:ext cx="746754" cy="894818"/>
          </a:xfrm>
          <a:prstGeom prst="rect">
            <a:avLst/>
          </a:prstGeom>
        </p:spPr>
      </p:pic>
      <p:pic>
        <p:nvPicPr>
          <p:cNvPr id="45" name="Imagen 44">
            <a:extLst>
              <a:ext uri="{FF2B5EF4-FFF2-40B4-BE49-F238E27FC236}">
                <a16:creationId xmlns:a16="http://schemas.microsoft.com/office/drawing/2014/main" id="{92B4A924-61D7-8F47-96A4-17F04ADBD180}"/>
              </a:ext>
            </a:extLst>
          </p:cNvPr>
          <p:cNvPicPr>
            <a:picLocks noChangeAspect="1"/>
          </p:cNvPicPr>
          <p:nvPr/>
        </p:nvPicPr>
        <p:blipFill>
          <a:blip r:embed="rId3"/>
          <a:stretch>
            <a:fillRect/>
          </a:stretch>
        </p:blipFill>
        <p:spPr>
          <a:xfrm>
            <a:off x="5889059" y="5156935"/>
            <a:ext cx="746754" cy="894818"/>
          </a:xfrm>
          <a:prstGeom prst="rect">
            <a:avLst/>
          </a:prstGeom>
        </p:spPr>
      </p:pic>
      <p:pic>
        <p:nvPicPr>
          <p:cNvPr id="46" name="Imagen 45">
            <a:extLst>
              <a:ext uri="{FF2B5EF4-FFF2-40B4-BE49-F238E27FC236}">
                <a16:creationId xmlns:a16="http://schemas.microsoft.com/office/drawing/2014/main" id="{4ECE3623-E182-9A4D-B214-8BAD24ED7C53}"/>
              </a:ext>
            </a:extLst>
          </p:cNvPr>
          <p:cNvPicPr>
            <a:picLocks noChangeAspect="1"/>
          </p:cNvPicPr>
          <p:nvPr/>
        </p:nvPicPr>
        <p:blipFill>
          <a:blip r:embed="rId2"/>
          <a:stretch>
            <a:fillRect/>
          </a:stretch>
        </p:blipFill>
        <p:spPr>
          <a:xfrm>
            <a:off x="6806994" y="5156935"/>
            <a:ext cx="746754" cy="894818"/>
          </a:xfrm>
          <a:prstGeom prst="rect">
            <a:avLst/>
          </a:prstGeom>
        </p:spPr>
      </p:pic>
      <p:pic>
        <p:nvPicPr>
          <p:cNvPr id="47" name="Imagen 46">
            <a:extLst>
              <a:ext uri="{FF2B5EF4-FFF2-40B4-BE49-F238E27FC236}">
                <a16:creationId xmlns:a16="http://schemas.microsoft.com/office/drawing/2014/main" id="{9A006654-C292-AC4C-BF60-794D869586DD}"/>
              </a:ext>
            </a:extLst>
          </p:cNvPr>
          <p:cNvPicPr>
            <a:picLocks noChangeAspect="1"/>
          </p:cNvPicPr>
          <p:nvPr/>
        </p:nvPicPr>
        <p:blipFill>
          <a:blip r:embed="rId2"/>
          <a:stretch>
            <a:fillRect/>
          </a:stretch>
        </p:blipFill>
        <p:spPr>
          <a:xfrm>
            <a:off x="7697986" y="5156935"/>
            <a:ext cx="746754" cy="894818"/>
          </a:xfrm>
          <a:prstGeom prst="rect">
            <a:avLst/>
          </a:prstGeom>
        </p:spPr>
      </p:pic>
      <p:sp>
        <p:nvSpPr>
          <p:cNvPr id="48" name="CuadroTexto 47">
            <a:extLst>
              <a:ext uri="{FF2B5EF4-FFF2-40B4-BE49-F238E27FC236}">
                <a16:creationId xmlns:a16="http://schemas.microsoft.com/office/drawing/2014/main" id="{5FD463F3-F8D6-8040-8102-824AF98A13B4}"/>
              </a:ext>
            </a:extLst>
          </p:cNvPr>
          <p:cNvSpPr txBox="1"/>
          <p:nvPr/>
        </p:nvSpPr>
        <p:spPr>
          <a:xfrm>
            <a:off x="4902790" y="6104411"/>
            <a:ext cx="888803" cy="307777"/>
          </a:xfrm>
          <a:prstGeom prst="rect">
            <a:avLst/>
          </a:prstGeom>
          <a:noFill/>
        </p:spPr>
        <p:txBody>
          <a:bodyPr wrap="square" rtlCol="0">
            <a:spAutoFit/>
          </a:bodyPr>
          <a:lstStyle/>
          <a:p>
            <a:pPr algn="ctr"/>
            <a:r>
              <a:rPr lang="es-CO" sz="1400" dirty="0">
                <a:latin typeface="Gill Sans MT" panose="020B0502020104020203" pitchFamily="34" charset="77"/>
              </a:rPr>
              <a:t>Radicado</a:t>
            </a:r>
          </a:p>
        </p:txBody>
      </p:sp>
      <p:sp>
        <p:nvSpPr>
          <p:cNvPr id="49" name="CuadroTexto 48">
            <a:extLst>
              <a:ext uri="{FF2B5EF4-FFF2-40B4-BE49-F238E27FC236}">
                <a16:creationId xmlns:a16="http://schemas.microsoft.com/office/drawing/2014/main" id="{F613E5A7-E20C-C54C-8C04-5E830F6B6183}"/>
              </a:ext>
            </a:extLst>
          </p:cNvPr>
          <p:cNvSpPr txBox="1"/>
          <p:nvPr/>
        </p:nvSpPr>
        <p:spPr>
          <a:xfrm>
            <a:off x="5741489"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En trámite</a:t>
            </a:r>
          </a:p>
        </p:txBody>
      </p:sp>
      <p:sp>
        <p:nvSpPr>
          <p:cNvPr id="50" name="CuadroTexto 49">
            <a:extLst>
              <a:ext uri="{FF2B5EF4-FFF2-40B4-BE49-F238E27FC236}">
                <a16:creationId xmlns:a16="http://schemas.microsoft.com/office/drawing/2014/main" id="{F56513D2-B380-C149-83AA-D84B24C0D6C1}"/>
              </a:ext>
            </a:extLst>
          </p:cNvPr>
          <p:cNvSpPr txBox="1"/>
          <p:nvPr/>
        </p:nvSpPr>
        <p:spPr>
          <a:xfrm>
            <a:off x="6687902" y="6104411"/>
            <a:ext cx="947707" cy="307777"/>
          </a:xfrm>
          <a:prstGeom prst="rect">
            <a:avLst/>
          </a:prstGeom>
          <a:noFill/>
        </p:spPr>
        <p:txBody>
          <a:bodyPr wrap="square" rtlCol="0">
            <a:spAutoFit/>
          </a:bodyPr>
          <a:lstStyle/>
          <a:p>
            <a:pPr algn="ctr"/>
            <a:r>
              <a:rPr lang="es-CO" sz="1400" dirty="0">
                <a:latin typeface="Gill Sans MT" panose="020B0502020104020203" pitchFamily="34" charset="77"/>
              </a:rPr>
              <a:t>Aprobado</a:t>
            </a:r>
          </a:p>
        </p:txBody>
      </p:sp>
      <p:sp>
        <p:nvSpPr>
          <p:cNvPr id="51" name="CuadroTexto 50">
            <a:extLst>
              <a:ext uri="{FF2B5EF4-FFF2-40B4-BE49-F238E27FC236}">
                <a16:creationId xmlns:a16="http://schemas.microsoft.com/office/drawing/2014/main" id="{F7BFDAFF-9055-2D42-9A30-D58EB062CD9D}"/>
              </a:ext>
            </a:extLst>
          </p:cNvPr>
          <p:cNvSpPr txBox="1"/>
          <p:nvPr/>
        </p:nvSpPr>
        <p:spPr>
          <a:xfrm>
            <a:off x="7553446"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Final</a:t>
            </a:r>
          </a:p>
        </p:txBody>
      </p:sp>
      <p:sp>
        <p:nvSpPr>
          <p:cNvPr id="52" name="CuadroTexto 51">
            <a:extLst>
              <a:ext uri="{FF2B5EF4-FFF2-40B4-BE49-F238E27FC236}">
                <a16:creationId xmlns:a16="http://schemas.microsoft.com/office/drawing/2014/main" id="{ADE53FEB-2389-5849-B40D-5DBCDB75C20C}"/>
              </a:ext>
            </a:extLst>
          </p:cNvPr>
          <p:cNvSpPr txBox="1"/>
          <p:nvPr/>
        </p:nvSpPr>
        <p:spPr>
          <a:xfrm>
            <a:off x="8421464"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Retirado</a:t>
            </a:r>
          </a:p>
        </p:txBody>
      </p:sp>
      <p:pic>
        <p:nvPicPr>
          <p:cNvPr id="53" name="Imagen 52">
            <a:extLst>
              <a:ext uri="{FF2B5EF4-FFF2-40B4-BE49-F238E27FC236}">
                <a16:creationId xmlns:a16="http://schemas.microsoft.com/office/drawing/2014/main" id="{1B91C95D-2AC6-5F43-AFA3-5B1AFA9E0D81}"/>
              </a:ext>
            </a:extLst>
          </p:cNvPr>
          <p:cNvPicPr>
            <a:picLocks noChangeAspect="1"/>
          </p:cNvPicPr>
          <p:nvPr/>
        </p:nvPicPr>
        <p:blipFill>
          <a:blip r:embed="rId4"/>
          <a:stretch>
            <a:fillRect/>
          </a:stretch>
        </p:blipFill>
        <p:spPr>
          <a:xfrm>
            <a:off x="8582139" y="5170923"/>
            <a:ext cx="746754" cy="894818"/>
          </a:xfrm>
          <a:prstGeom prst="rect">
            <a:avLst/>
          </a:prstGeom>
        </p:spPr>
      </p:pic>
      <p:pic>
        <p:nvPicPr>
          <p:cNvPr id="54" name="Imagen 53">
            <a:extLst>
              <a:ext uri="{FF2B5EF4-FFF2-40B4-BE49-F238E27FC236}">
                <a16:creationId xmlns:a16="http://schemas.microsoft.com/office/drawing/2014/main" id="{34E07FF7-B911-994C-A100-9E508F3CB15C}"/>
              </a:ext>
            </a:extLst>
          </p:cNvPr>
          <p:cNvPicPr>
            <a:picLocks noChangeAspect="1"/>
          </p:cNvPicPr>
          <p:nvPr/>
        </p:nvPicPr>
        <p:blipFill>
          <a:blip r:embed="rId5"/>
          <a:stretch>
            <a:fillRect/>
          </a:stretch>
        </p:blipFill>
        <p:spPr>
          <a:xfrm>
            <a:off x="9479006" y="5169460"/>
            <a:ext cx="864654" cy="1036094"/>
          </a:xfrm>
          <a:prstGeom prst="rect">
            <a:avLst/>
          </a:prstGeom>
        </p:spPr>
      </p:pic>
      <p:sp>
        <p:nvSpPr>
          <p:cNvPr id="55" name="CuadroTexto 54">
            <a:extLst>
              <a:ext uri="{FF2B5EF4-FFF2-40B4-BE49-F238E27FC236}">
                <a16:creationId xmlns:a16="http://schemas.microsoft.com/office/drawing/2014/main" id="{1528B623-C515-3443-97C6-EC4A5D1B7B8A}"/>
              </a:ext>
            </a:extLst>
          </p:cNvPr>
          <p:cNvSpPr txBox="1"/>
          <p:nvPr/>
        </p:nvSpPr>
        <p:spPr>
          <a:xfrm>
            <a:off x="9398494" y="6104411"/>
            <a:ext cx="1001831" cy="307777"/>
          </a:xfrm>
          <a:prstGeom prst="rect">
            <a:avLst/>
          </a:prstGeom>
          <a:noFill/>
        </p:spPr>
        <p:txBody>
          <a:bodyPr wrap="square" rtlCol="0">
            <a:spAutoFit/>
          </a:bodyPr>
          <a:lstStyle/>
          <a:p>
            <a:pPr algn="ctr"/>
            <a:r>
              <a:rPr lang="es-CO" sz="1400" dirty="0">
                <a:latin typeface="Gill Sans MT" panose="020B0502020104020203" pitchFamily="34" charset="77"/>
              </a:rPr>
              <a:t>Archivado</a:t>
            </a:r>
          </a:p>
        </p:txBody>
      </p:sp>
      <p:sp>
        <p:nvSpPr>
          <p:cNvPr id="21" name="CuadroTexto 20">
            <a:extLst>
              <a:ext uri="{FF2B5EF4-FFF2-40B4-BE49-F238E27FC236}">
                <a16:creationId xmlns:a16="http://schemas.microsoft.com/office/drawing/2014/main" id="{9812F1BB-2BC7-B7C0-C88A-0415FE8E7BE6}"/>
              </a:ext>
            </a:extLst>
          </p:cNvPr>
          <p:cNvSpPr txBox="1">
            <a:spLocks noGrp="1" noRot="1" noMove="1" noResize="1" noEditPoints="1" noAdjustHandles="1" noChangeArrowheads="1" noChangeShapeType="1"/>
          </p:cNvSpPr>
          <p:nvPr/>
        </p:nvSpPr>
        <p:spPr>
          <a:xfrm>
            <a:off x="582305" y="322093"/>
            <a:ext cx="9909795" cy="1323439"/>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PROYECTOS DE LEY</a:t>
            </a:r>
          </a:p>
          <a:p>
            <a:r>
              <a:rPr lang="es-CO" sz="3200" b="1" dirty="0">
                <a:solidFill>
                  <a:schemeClr val="tx1">
                    <a:lumMod val="85000"/>
                    <a:lumOff val="15000"/>
                  </a:schemeClr>
                </a:solidFill>
                <a:latin typeface="Gill Sans MT" panose="020B0502020104020203" pitchFamily="34" charset="77"/>
              </a:rPr>
              <a:t>DE LOS QUE SOMOS AUTORES</a:t>
            </a:r>
          </a:p>
        </p:txBody>
      </p:sp>
      <p:pic>
        <p:nvPicPr>
          <p:cNvPr id="23" name="Imagen 22" descr="Icono&#10;&#10;El contenido generado por IA puede ser incorrecto.">
            <a:extLst>
              <a:ext uri="{FF2B5EF4-FFF2-40B4-BE49-F238E27FC236}">
                <a16:creationId xmlns:a16="http://schemas.microsoft.com/office/drawing/2014/main" id="{76F0FFFB-F620-4375-59C2-FBE3980C2182}"/>
              </a:ext>
            </a:extLst>
          </p:cNvPr>
          <p:cNvPicPr>
            <a:picLocks noGrp="1" noRot="1" noChangeAspect="1" noMove="1" noResize="1" noEditPoints="1" noAdjustHandles="1" noChangeArrowheads="1" noChangeShapeType="1" noCrop="1"/>
          </p:cNvPicPr>
          <p:nvPr/>
        </p:nvPicPr>
        <p:blipFill>
          <a:blip r:embed="rId6"/>
          <a:stretch>
            <a:fillRect/>
          </a:stretch>
        </p:blipFill>
        <p:spPr>
          <a:xfrm>
            <a:off x="7210003" y="479326"/>
            <a:ext cx="1033537" cy="1033537"/>
          </a:xfrm>
          <a:prstGeom prst="rect">
            <a:avLst/>
          </a:prstGeom>
        </p:spPr>
      </p:pic>
    </p:spTree>
    <p:extLst>
      <p:ext uri="{BB962C8B-B14F-4D97-AF65-F5344CB8AC3E}">
        <p14:creationId xmlns:p14="http://schemas.microsoft.com/office/powerpoint/2010/main" val="159933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C88A1C-3185-8E4A-9CF0-419A40496364}"/>
              </a:ext>
            </a:extLst>
          </p:cNvPr>
          <p:cNvSpPr txBox="1"/>
          <p:nvPr/>
        </p:nvSpPr>
        <p:spPr>
          <a:xfrm>
            <a:off x="1251047" y="2062241"/>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3" name="Conector recto 2">
            <a:extLst>
              <a:ext uri="{FF2B5EF4-FFF2-40B4-BE49-F238E27FC236}">
                <a16:creationId xmlns:a16="http://schemas.microsoft.com/office/drawing/2014/main" id="{1709FEE5-171C-264A-9F3E-00AE110ECED6}"/>
              </a:ext>
            </a:extLst>
          </p:cNvPr>
          <p:cNvCxnSpPr/>
          <p:nvPr/>
        </p:nvCxnSpPr>
        <p:spPr>
          <a:xfrm>
            <a:off x="582306" y="3064798"/>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0952FF50-1C7E-964D-BDCF-8C50CD6D27BA}"/>
              </a:ext>
            </a:extLst>
          </p:cNvPr>
          <p:cNvPicPr>
            <a:picLocks noChangeAspect="1"/>
          </p:cNvPicPr>
          <p:nvPr/>
        </p:nvPicPr>
        <p:blipFill>
          <a:blip r:embed="rId2"/>
          <a:stretch>
            <a:fillRect/>
          </a:stretch>
        </p:blipFill>
        <p:spPr>
          <a:xfrm>
            <a:off x="511637" y="2105553"/>
            <a:ext cx="739410" cy="744372"/>
          </a:xfrm>
          <a:prstGeom prst="rect">
            <a:avLst/>
          </a:prstGeom>
        </p:spPr>
      </p:pic>
      <p:sp>
        <p:nvSpPr>
          <p:cNvPr id="6" name="CuadroTexto 5">
            <a:extLst>
              <a:ext uri="{FF2B5EF4-FFF2-40B4-BE49-F238E27FC236}">
                <a16:creationId xmlns:a16="http://schemas.microsoft.com/office/drawing/2014/main" id="{81BB0E75-75CF-4142-AB63-066EB8D3AA9C}"/>
              </a:ext>
            </a:extLst>
          </p:cNvPr>
          <p:cNvSpPr txBox="1"/>
          <p:nvPr/>
        </p:nvSpPr>
        <p:spPr>
          <a:xfrm>
            <a:off x="6160002" y="2062241"/>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7" name="Imagen 6">
            <a:extLst>
              <a:ext uri="{FF2B5EF4-FFF2-40B4-BE49-F238E27FC236}">
                <a16:creationId xmlns:a16="http://schemas.microsoft.com/office/drawing/2014/main" id="{D97DF83F-FCA2-2345-8DE2-889CD35AF15A}"/>
              </a:ext>
            </a:extLst>
          </p:cNvPr>
          <p:cNvPicPr>
            <a:picLocks noChangeAspect="1"/>
          </p:cNvPicPr>
          <p:nvPr/>
        </p:nvPicPr>
        <p:blipFill>
          <a:blip r:embed="rId2"/>
          <a:stretch>
            <a:fillRect/>
          </a:stretch>
        </p:blipFill>
        <p:spPr>
          <a:xfrm>
            <a:off x="5420592" y="2105553"/>
            <a:ext cx="739410" cy="744372"/>
          </a:xfrm>
          <a:prstGeom prst="rect">
            <a:avLst/>
          </a:prstGeom>
        </p:spPr>
      </p:pic>
      <p:sp>
        <p:nvSpPr>
          <p:cNvPr id="8" name="CuadroTexto 7">
            <a:extLst>
              <a:ext uri="{FF2B5EF4-FFF2-40B4-BE49-F238E27FC236}">
                <a16:creationId xmlns:a16="http://schemas.microsoft.com/office/drawing/2014/main" id="{F4FD8513-D622-BA44-841F-D3BBB3E73AF7}"/>
              </a:ext>
            </a:extLst>
          </p:cNvPr>
          <p:cNvSpPr txBox="1"/>
          <p:nvPr/>
        </p:nvSpPr>
        <p:spPr>
          <a:xfrm>
            <a:off x="1251047" y="339867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9" name="Conector recto 8">
            <a:extLst>
              <a:ext uri="{FF2B5EF4-FFF2-40B4-BE49-F238E27FC236}">
                <a16:creationId xmlns:a16="http://schemas.microsoft.com/office/drawing/2014/main" id="{BBC11200-A623-004D-A304-5B48EE12E4D1}"/>
              </a:ext>
            </a:extLst>
          </p:cNvPr>
          <p:cNvCxnSpPr/>
          <p:nvPr/>
        </p:nvCxnSpPr>
        <p:spPr>
          <a:xfrm>
            <a:off x="582306" y="4401229"/>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324B93BA-FFBD-4C44-BB48-157A204EE5ED}"/>
              </a:ext>
            </a:extLst>
          </p:cNvPr>
          <p:cNvPicPr>
            <a:picLocks noChangeAspect="1"/>
          </p:cNvPicPr>
          <p:nvPr/>
        </p:nvPicPr>
        <p:blipFill>
          <a:blip r:embed="rId2"/>
          <a:stretch>
            <a:fillRect/>
          </a:stretch>
        </p:blipFill>
        <p:spPr>
          <a:xfrm>
            <a:off x="511637" y="3441984"/>
            <a:ext cx="739410" cy="744372"/>
          </a:xfrm>
          <a:prstGeom prst="rect">
            <a:avLst/>
          </a:prstGeom>
        </p:spPr>
      </p:pic>
      <p:sp>
        <p:nvSpPr>
          <p:cNvPr id="11" name="CuadroTexto 10">
            <a:extLst>
              <a:ext uri="{FF2B5EF4-FFF2-40B4-BE49-F238E27FC236}">
                <a16:creationId xmlns:a16="http://schemas.microsoft.com/office/drawing/2014/main" id="{5C0084A8-78A0-CF4C-A827-BE6A3205A506}"/>
              </a:ext>
            </a:extLst>
          </p:cNvPr>
          <p:cNvSpPr txBox="1"/>
          <p:nvPr/>
        </p:nvSpPr>
        <p:spPr>
          <a:xfrm>
            <a:off x="6160002" y="339867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12" name="Imagen 11">
            <a:extLst>
              <a:ext uri="{FF2B5EF4-FFF2-40B4-BE49-F238E27FC236}">
                <a16:creationId xmlns:a16="http://schemas.microsoft.com/office/drawing/2014/main" id="{1CEE9F20-9F53-FD4A-B293-16C5972836E1}"/>
              </a:ext>
            </a:extLst>
          </p:cNvPr>
          <p:cNvPicPr>
            <a:picLocks noChangeAspect="1"/>
          </p:cNvPicPr>
          <p:nvPr/>
        </p:nvPicPr>
        <p:blipFill>
          <a:blip r:embed="rId2"/>
          <a:stretch>
            <a:fillRect/>
          </a:stretch>
        </p:blipFill>
        <p:spPr>
          <a:xfrm>
            <a:off x="5420592" y="3441984"/>
            <a:ext cx="739410" cy="744372"/>
          </a:xfrm>
          <a:prstGeom prst="rect">
            <a:avLst/>
          </a:prstGeom>
        </p:spPr>
      </p:pic>
      <p:sp>
        <p:nvSpPr>
          <p:cNvPr id="13" name="CuadroTexto 12">
            <a:extLst>
              <a:ext uri="{FF2B5EF4-FFF2-40B4-BE49-F238E27FC236}">
                <a16:creationId xmlns:a16="http://schemas.microsoft.com/office/drawing/2014/main" id="{ED8278EA-23D0-0443-ABA8-020C8F35D7F4}"/>
              </a:ext>
            </a:extLst>
          </p:cNvPr>
          <p:cNvSpPr txBox="1"/>
          <p:nvPr/>
        </p:nvSpPr>
        <p:spPr>
          <a:xfrm>
            <a:off x="1251047" y="4852333"/>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cxnSp>
        <p:nvCxnSpPr>
          <p:cNvPr id="14" name="Conector recto 13">
            <a:extLst>
              <a:ext uri="{FF2B5EF4-FFF2-40B4-BE49-F238E27FC236}">
                <a16:creationId xmlns:a16="http://schemas.microsoft.com/office/drawing/2014/main" id="{9F58B90D-C94F-B843-BA6F-3C4ED98CE203}"/>
              </a:ext>
            </a:extLst>
          </p:cNvPr>
          <p:cNvCxnSpPr/>
          <p:nvPr/>
        </p:nvCxnSpPr>
        <p:spPr>
          <a:xfrm>
            <a:off x="582306" y="5854890"/>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8B2965B-1AC8-8548-A08F-6CA47523AB67}"/>
              </a:ext>
            </a:extLst>
          </p:cNvPr>
          <p:cNvPicPr>
            <a:picLocks noChangeAspect="1"/>
          </p:cNvPicPr>
          <p:nvPr/>
        </p:nvPicPr>
        <p:blipFill>
          <a:blip r:embed="rId2"/>
          <a:stretch>
            <a:fillRect/>
          </a:stretch>
        </p:blipFill>
        <p:spPr>
          <a:xfrm>
            <a:off x="511637" y="4895645"/>
            <a:ext cx="739410" cy="744372"/>
          </a:xfrm>
          <a:prstGeom prst="rect">
            <a:avLst/>
          </a:prstGeom>
        </p:spPr>
      </p:pic>
      <p:sp>
        <p:nvSpPr>
          <p:cNvPr id="16" name="CuadroTexto 15">
            <a:extLst>
              <a:ext uri="{FF2B5EF4-FFF2-40B4-BE49-F238E27FC236}">
                <a16:creationId xmlns:a16="http://schemas.microsoft.com/office/drawing/2014/main" id="{E43EFB83-F74D-A247-ADD8-5543F930897B}"/>
              </a:ext>
            </a:extLst>
          </p:cNvPr>
          <p:cNvSpPr txBox="1"/>
          <p:nvPr/>
        </p:nvSpPr>
        <p:spPr>
          <a:xfrm>
            <a:off x="6160002" y="4852333"/>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DEL PROYECTO </a:t>
            </a:r>
          </a:p>
          <a:p>
            <a:r>
              <a:rPr lang="es-CO" sz="1600" dirty="0">
                <a:solidFill>
                  <a:schemeClr val="bg2">
                    <a:lumMod val="25000"/>
                  </a:schemeClr>
                </a:solidFill>
                <a:latin typeface="Gill Sans MT" panose="020B0502020104020203" pitchFamily="34" charset="77"/>
              </a:rPr>
              <a:t>descripción del proyecto, descripción del proyecto, descripción del proyecto</a:t>
            </a:r>
          </a:p>
        </p:txBody>
      </p:sp>
      <p:pic>
        <p:nvPicPr>
          <p:cNvPr id="17" name="Imagen 16">
            <a:extLst>
              <a:ext uri="{FF2B5EF4-FFF2-40B4-BE49-F238E27FC236}">
                <a16:creationId xmlns:a16="http://schemas.microsoft.com/office/drawing/2014/main" id="{B1878F34-526C-6145-8C0C-2994C3D7DAF7}"/>
              </a:ext>
            </a:extLst>
          </p:cNvPr>
          <p:cNvPicPr>
            <a:picLocks noChangeAspect="1"/>
          </p:cNvPicPr>
          <p:nvPr/>
        </p:nvPicPr>
        <p:blipFill>
          <a:blip r:embed="rId2"/>
          <a:stretch>
            <a:fillRect/>
          </a:stretch>
        </p:blipFill>
        <p:spPr>
          <a:xfrm>
            <a:off x="5420592" y="4895645"/>
            <a:ext cx="739410" cy="744372"/>
          </a:xfrm>
          <a:prstGeom prst="rect">
            <a:avLst/>
          </a:prstGeom>
        </p:spPr>
      </p:pic>
      <p:sp>
        <p:nvSpPr>
          <p:cNvPr id="18" name="Rectángulo 17">
            <a:extLst>
              <a:ext uri="{FF2B5EF4-FFF2-40B4-BE49-F238E27FC236}">
                <a16:creationId xmlns:a16="http://schemas.microsoft.com/office/drawing/2014/main" id="{38E9969B-FB8F-1240-A868-A8BC5361E477}"/>
              </a:ext>
            </a:extLst>
          </p:cNvPr>
          <p:cNvSpPr/>
          <p:nvPr/>
        </p:nvSpPr>
        <p:spPr>
          <a:xfrm>
            <a:off x="10329547" y="2110691"/>
            <a:ext cx="1377840" cy="954107"/>
          </a:xfrm>
          <a:prstGeom prst="rect">
            <a:avLst/>
          </a:prstGeom>
        </p:spPr>
        <p:txBody>
          <a:bodyPr wrap="square">
            <a:spAutoFit/>
          </a:bodyPr>
          <a:lstStyle/>
          <a:p>
            <a:r>
              <a:rPr lang="es-CO" sz="1400" dirty="0">
                <a:solidFill>
                  <a:srgbClr val="FF0000"/>
                </a:solidFill>
                <a:latin typeface="Gill Sans MT" panose="020B0502020104020203" pitchFamily="34" charset="77"/>
              </a:rPr>
              <a:t>Para más proyectos duplique esta diapositiva</a:t>
            </a:r>
          </a:p>
        </p:txBody>
      </p:sp>
      <p:sp>
        <p:nvSpPr>
          <p:cNvPr id="4" name="CuadroTexto 3">
            <a:extLst>
              <a:ext uri="{FF2B5EF4-FFF2-40B4-BE49-F238E27FC236}">
                <a16:creationId xmlns:a16="http://schemas.microsoft.com/office/drawing/2014/main" id="{6490BFD5-50CB-5A81-B29F-6C682E5DC9B6}"/>
              </a:ext>
            </a:extLst>
          </p:cNvPr>
          <p:cNvSpPr txBox="1">
            <a:spLocks noGrp="1" noRot="1" noMove="1" noResize="1" noEditPoints="1" noAdjustHandles="1" noChangeArrowheads="1" noChangeShapeType="1"/>
          </p:cNvSpPr>
          <p:nvPr/>
        </p:nvSpPr>
        <p:spPr>
          <a:xfrm>
            <a:off x="582305" y="322093"/>
            <a:ext cx="9909795" cy="1077218"/>
          </a:xfrm>
          <a:prstGeom prst="rect">
            <a:avLst/>
          </a:prstGeom>
          <a:noFill/>
        </p:spPr>
        <p:txBody>
          <a:bodyPr wrap="square" rtlCol="0">
            <a:spAutoFit/>
          </a:bodyPr>
          <a:lstStyle/>
          <a:p>
            <a:r>
              <a:rPr lang="es-CO" sz="3200" b="1" dirty="0">
                <a:solidFill>
                  <a:schemeClr val="tx1">
                    <a:lumMod val="85000"/>
                    <a:lumOff val="15000"/>
                  </a:schemeClr>
                </a:solidFill>
                <a:latin typeface="Gill Sans MT" panose="020B0502020104020203" pitchFamily="34" charset="77"/>
              </a:rPr>
              <a:t>JUNTO A OTROS CONGRESISTAS, SOMOS AUTORES DE PROPUESTAS LEGISLATIVAS</a:t>
            </a:r>
          </a:p>
        </p:txBody>
      </p:sp>
    </p:spTree>
    <p:extLst>
      <p:ext uri="{BB962C8B-B14F-4D97-AF65-F5344CB8AC3E}">
        <p14:creationId xmlns:p14="http://schemas.microsoft.com/office/powerpoint/2010/main" val="189560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C88A1C-3185-8E4A-9CF0-419A40496364}"/>
              </a:ext>
            </a:extLst>
          </p:cNvPr>
          <p:cNvSpPr txBox="1"/>
          <p:nvPr/>
        </p:nvSpPr>
        <p:spPr>
          <a:xfrm>
            <a:off x="1402109" y="2062241"/>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cxnSp>
        <p:nvCxnSpPr>
          <p:cNvPr id="3" name="Conector recto 2">
            <a:extLst>
              <a:ext uri="{FF2B5EF4-FFF2-40B4-BE49-F238E27FC236}">
                <a16:creationId xmlns:a16="http://schemas.microsoft.com/office/drawing/2014/main" id="{1709FEE5-171C-264A-9F3E-00AE110ECED6}"/>
              </a:ext>
            </a:extLst>
          </p:cNvPr>
          <p:cNvCxnSpPr/>
          <p:nvPr/>
        </p:nvCxnSpPr>
        <p:spPr>
          <a:xfrm>
            <a:off x="582306" y="3064798"/>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0952FF50-1C7E-964D-BDCF-8C50CD6D27BA}"/>
              </a:ext>
            </a:extLst>
          </p:cNvPr>
          <p:cNvPicPr>
            <a:picLocks noChangeAspect="1"/>
          </p:cNvPicPr>
          <p:nvPr/>
        </p:nvPicPr>
        <p:blipFill>
          <a:blip r:embed="rId2"/>
          <a:stretch>
            <a:fillRect/>
          </a:stretch>
        </p:blipFill>
        <p:spPr>
          <a:xfrm>
            <a:off x="511637" y="2105553"/>
            <a:ext cx="739410" cy="744372"/>
          </a:xfrm>
          <a:prstGeom prst="rect">
            <a:avLst/>
          </a:prstGeom>
        </p:spPr>
      </p:pic>
      <p:pic>
        <p:nvPicPr>
          <p:cNvPr id="7" name="Imagen 6">
            <a:extLst>
              <a:ext uri="{FF2B5EF4-FFF2-40B4-BE49-F238E27FC236}">
                <a16:creationId xmlns:a16="http://schemas.microsoft.com/office/drawing/2014/main" id="{D97DF83F-FCA2-2345-8DE2-889CD35AF15A}"/>
              </a:ext>
            </a:extLst>
          </p:cNvPr>
          <p:cNvPicPr>
            <a:picLocks noChangeAspect="1"/>
          </p:cNvPicPr>
          <p:nvPr/>
        </p:nvPicPr>
        <p:blipFill>
          <a:blip r:embed="rId2"/>
          <a:stretch>
            <a:fillRect/>
          </a:stretch>
        </p:blipFill>
        <p:spPr>
          <a:xfrm>
            <a:off x="5420592" y="2105553"/>
            <a:ext cx="739410" cy="744372"/>
          </a:xfrm>
          <a:prstGeom prst="rect">
            <a:avLst/>
          </a:prstGeom>
        </p:spPr>
      </p:pic>
      <p:cxnSp>
        <p:nvCxnSpPr>
          <p:cNvPr id="9" name="Conector recto 8">
            <a:extLst>
              <a:ext uri="{FF2B5EF4-FFF2-40B4-BE49-F238E27FC236}">
                <a16:creationId xmlns:a16="http://schemas.microsoft.com/office/drawing/2014/main" id="{BBC11200-A623-004D-A304-5B48EE12E4D1}"/>
              </a:ext>
            </a:extLst>
          </p:cNvPr>
          <p:cNvCxnSpPr/>
          <p:nvPr/>
        </p:nvCxnSpPr>
        <p:spPr>
          <a:xfrm>
            <a:off x="582306" y="4401229"/>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324B93BA-FFBD-4C44-BB48-157A204EE5ED}"/>
              </a:ext>
            </a:extLst>
          </p:cNvPr>
          <p:cNvPicPr>
            <a:picLocks noChangeAspect="1"/>
          </p:cNvPicPr>
          <p:nvPr/>
        </p:nvPicPr>
        <p:blipFill>
          <a:blip r:embed="rId2"/>
          <a:stretch>
            <a:fillRect/>
          </a:stretch>
        </p:blipFill>
        <p:spPr>
          <a:xfrm>
            <a:off x="511637" y="3441984"/>
            <a:ext cx="739410" cy="744372"/>
          </a:xfrm>
          <a:prstGeom prst="rect">
            <a:avLst/>
          </a:prstGeom>
        </p:spPr>
      </p:pic>
      <p:pic>
        <p:nvPicPr>
          <p:cNvPr id="12" name="Imagen 11">
            <a:extLst>
              <a:ext uri="{FF2B5EF4-FFF2-40B4-BE49-F238E27FC236}">
                <a16:creationId xmlns:a16="http://schemas.microsoft.com/office/drawing/2014/main" id="{1CEE9F20-9F53-FD4A-B293-16C5972836E1}"/>
              </a:ext>
            </a:extLst>
          </p:cNvPr>
          <p:cNvPicPr>
            <a:picLocks noChangeAspect="1"/>
          </p:cNvPicPr>
          <p:nvPr/>
        </p:nvPicPr>
        <p:blipFill>
          <a:blip r:embed="rId2"/>
          <a:stretch>
            <a:fillRect/>
          </a:stretch>
        </p:blipFill>
        <p:spPr>
          <a:xfrm>
            <a:off x="5420592" y="3441984"/>
            <a:ext cx="739410" cy="744372"/>
          </a:xfrm>
          <a:prstGeom prst="rect">
            <a:avLst/>
          </a:prstGeom>
        </p:spPr>
      </p:pic>
      <p:cxnSp>
        <p:nvCxnSpPr>
          <p:cNvPr id="14" name="Conector recto 13">
            <a:extLst>
              <a:ext uri="{FF2B5EF4-FFF2-40B4-BE49-F238E27FC236}">
                <a16:creationId xmlns:a16="http://schemas.microsoft.com/office/drawing/2014/main" id="{9F58B90D-C94F-B843-BA6F-3C4ED98CE203}"/>
              </a:ext>
            </a:extLst>
          </p:cNvPr>
          <p:cNvCxnSpPr/>
          <p:nvPr/>
        </p:nvCxnSpPr>
        <p:spPr>
          <a:xfrm>
            <a:off x="582306" y="5854890"/>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8B2965B-1AC8-8548-A08F-6CA47523AB67}"/>
              </a:ext>
            </a:extLst>
          </p:cNvPr>
          <p:cNvPicPr>
            <a:picLocks noChangeAspect="1"/>
          </p:cNvPicPr>
          <p:nvPr/>
        </p:nvPicPr>
        <p:blipFill>
          <a:blip r:embed="rId2"/>
          <a:stretch>
            <a:fillRect/>
          </a:stretch>
        </p:blipFill>
        <p:spPr>
          <a:xfrm>
            <a:off x="511637" y="4895645"/>
            <a:ext cx="739410" cy="744372"/>
          </a:xfrm>
          <a:prstGeom prst="rect">
            <a:avLst/>
          </a:prstGeom>
        </p:spPr>
      </p:pic>
      <p:pic>
        <p:nvPicPr>
          <p:cNvPr id="17" name="Imagen 16">
            <a:extLst>
              <a:ext uri="{FF2B5EF4-FFF2-40B4-BE49-F238E27FC236}">
                <a16:creationId xmlns:a16="http://schemas.microsoft.com/office/drawing/2014/main" id="{B1878F34-526C-6145-8C0C-2994C3D7DAF7}"/>
              </a:ext>
            </a:extLst>
          </p:cNvPr>
          <p:cNvPicPr>
            <a:picLocks noChangeAspect="1"/>
          </p:cNvPicPr>
          <p:nvPr/>
        </p:nvPicPr>
        <p:blipFill>
          <a:blip r:embed="rId2"/>
          <a:stretch>
            <a:fillRect/>
          </a:stretch>
        </p:blipFill>
        <p:spPr>
          <a:xfrm>
            <a:off x="5420592" y="4895645"/>
            <a:ext cx="739410" cy="744372"/>
          </a:xfrm>
          <a:prstGeom prst="rect">
            <a:avLst/>
          </a:prstGeom>
        </p:spPr>
      </p:pic>
      <p:sp>
        <p:nvSpPr>
          <p:cNvPr id="18" name="Rectángulo 17">
            <a:extLst>
              <a:ext uri="{FF2B5EF4-FFF2-40B4-BE49-F238E27FC236}">
                <a16:creationId xmlns:a16="http://schemas.microsoft.com/office/drawing/2014/main" id="{38E9969B-FB8F-1240-A868-A8BC5361E477}"/>
              </a:ext>
            </a:extLst>
          </p:cNvPr>
          <p:cNvSpPr/>
          <p:nvPr/>
        </p:nvSpPr>
        <p:spPr>
          <a:xfrm>
            <a:off x="10329547" y="2110691"/>
            <a:ext cx="1377840" cy="954107"/>
          </a:xfrm>
          <a:prstGeom prst="rect">
            <a:avLst/>
          </a:prstGeom>
        </p:spPr>
        <p:txBody>
          <a:bodyPr wrap="square">
            <a:spAutoFit/>
          </a:bodyPr>
          <a:lstStyle/>
          <a:p>
            <a:r>
              <a:rPr lang="es-CO" sz="1400" dirty="0">
                <a:solidFill>
                  <a:srgbClr val="FF0000"/>
                </a:solidFill>
                <a:latin typeface="Gill Sans MT" panose="020B0502020104020203" pitchFamily="34" charset="77"/>
              </a:rPr>
              <a:t>Para más ponencias duplique esta diapositiva</a:t>
            </a:r>
          </a:p>
        </p:txBody>
      </p:sp>
      <p:sp>
        <p:nvSpPr>
          <p:cNvPr id="4" name="Proceso 3"/>
          <p:cNvSpPr>
            <a:spLocks noGrp="1" noRot="1" noMove="1" noResize="1" noEditPoints="1" noAdjustHandles="1" noChangeArrowheads="1" noChangeShapeType="1"/>
          </p:cNvSpPr>
          <p:nvPr/>
        </p:nvSpPr>
        <p:spPr>
          <a:xfrm>
            <a:off x="0" y="452761"/>
            <a:ext cx="8620217" cy="1003177"/>
          </a:xfrm>
          <a:prstGeom prst="flowChartProcess">
            <a:avLst/>
          </a:prstGeom>
          <a:solidFill>
            <a:srgbClr val="BC9C53"/>
          </a:solidFill>
          <a:ln>
            <a:solidFill>
              <a:srgbClr val="BC9C5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0" name="CuadroTexto 19"/>
          <p:cNvSpPr txBox="1">
            <a:spLocks noGrp="1" noRot="1" noMove="1" noResize="1" noEditPoints="1" noAdjustHandles="1" noChangeArrowheads="1" noChangeShapeType="1"/>
          </p:cNvSpPr>
          <p:nvPr/>
        </p:nvSpPr>
        <p:spPr>
          <a:xfrm>
            <a:off x="162229" y="677350"/>
            <a:ext cx="8620216" cy="553998"/>
          </a:xfrm>
          <a:prstGeom prst="rect">
            <a:avLst/>
          </a:prstGeom>
          <a:noFill/>
        </p:spPr>
        <p:txBody>
          <a:bodyPr wrap="square" rtlCol="0">
            <a:spAutoFit/>
          </a:bodyPr>
          <a:lstStyle/>
          <a:p>
            <a:r>
              <a:rPr lang="es-MX" sz="3000" b="1" spc="500" dirty="0">
                <a:solidFill>
                  <a:schemeClr val="bg1"/>
                </a:solidFill>
                <a:latin typeface="Gill Sans MT" panose="020B0502020104020203" pitchFamily="34" charset="0"/>
              </a:rPr>
              <a:t>PONENCIAS EN LA LEGISLATURA</a:t>
            </a:r>
            <a:endParaRPr lang="es-CO" sz="3000" b="1" spc="500" dirty="0">
              <a:solidFill>
                <a:schemeClr val="bg1"/>
              </a:solidFill>
              <a:latin typeface="Gill Sans MT" panose="020B0502020104020203" pitchFamily="34" charset="0"/>
            </a:endParaRPr>
          </a:p>
        </p:txBody>
      </p:sp>
      <p:sp>
        <p:nvSpPr>
          <p:cNvPr id="22" name="CuadroTexto 21">
            <a:extLst>
              <a:ext uri="{FF2B5EF4-FFF2-40B4-BE49-F238E27FC236}">
                <a16:creationId xmlns:a16="http://schemas.microsoft.com/office/drawing/2014/main" id="{39C88A1C-3185-8E4A-9CF0-419A40496364}"/>
              </a:ext>
            </a:extLst>
          </p:cNvPr>
          <p:cNvSpPr txBox="1"/>
          <p:nvPr/>
        </p:nvSpPr>
        <p:spPr>
          <a:xfrm>
            <a:off x="1403097" y="4865515"/>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sp>
        <p:nvSpPr>
          <p:cNvPr id="23" name="CuadroTexto 22">
            <a:extLst>
              <a:ext uri="{FF2B5EF4-FFF2-40B4-BE49-F238E27FC236}">
                <a16:creationId xmlns:a16="http://schemas.microsoft.com/office/drawing/2014/main" id="{39C88A1C-3185-8E4A-9CF0-419A40496364}"/>
              </a:ext>
            </a:extLst>
          </p:cNvPr>
          <p:cNvSpPr txBox="1"/>
          <p:nvPr/>
        </p:nvSpPr>
        <p:spPr>
          <a:xfrm>
            <a:off x="6385301" y="3432768"/>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sp>
        <p:nvSpPr>
          <p:cNvPr id="24" name="CuadroTexto 23">
            <a:extLst>
              <a:ext uri="{FF2B5EF4-FFF2-40B4-BE49-F238E27FC236}">
                <a16:creationId xmlns:a16="http://schemas.microsoft.com/office/drawing/2014/main" id="{39C88A1C-3185-8E4A-9CF0-419A40496364}"/>
              </a:ext>
            </a:extLst>
          </p:cNvPr>
          <p:cNvSpPr txBox="1"/>
          <p:nvPr/>
        </p:nvSpPr>
        <p:spPr>
          <a:xfrm>
            <a:off x="6289126" y="2156573"/>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sp>
        <p:nvSpPr>
          <p:cNvPr id="25" name="CuadroTexto 24">
            <a:extLst>
              <a:ext uri="{FF2B5EF4-FFF2-40B4-BE49-F238E27FC236}">
                <a16:creationId xmlns:a16="http://schemas.microsoft.com/office/drawing/2014/main" id="{39C88A1C-3185-8E4A-9CF0-419A40496364}"/>
              </a:ext>
            </a:extLst>
          </p:cNvPr>
          <p:cNvSpPr txBox="1"/>
          <p:nvPr/>
        </p:nvSpPr>
        <p:spPr>
          <a:xfrm>
            <a:off x="1403448" y="3432769"/>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sp>
        <p:nvSpPr>
          <p:cNvPr id="26" name="CuadroTexto 25">
            <a:extLst>
              <a:ext uri="{FF2B5EF4-FFF2-40B4-BE49-F238E27FC236}">
                <a16:creationId xmlns:a16="http://schemas.microsoft.com/office/drawing/2014/main" id="{39C88A1C-3185-8E4A-9CF0-419A40496364}"/>
              </a:ext>
            </a:extLst>
          </p:cNvPr>
          <p:cNvSpPr txBox="1"/>
          <p:nvPr/>
        </p:nvSpPr>
        <p:spPr>
          <a:xfrm>
            <a:off x="6385301" y="4838294"/>
            <a:ext cx="3072378" cy="584775"/>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PONENCIA </a:t>
            </a:r>
            <a:r>
              <a:rPr lang="es-CO" sz="1600" dirty="0">
                <a:solidFill>
                  <a:schemeClr val="bg2">
                    <a:lumMod val="25000"/>
                  </a:schemeClr>
                </a:solidFill>
                <a:latin typeface="Gill Sans MT" panose="020B0502020104020203" pitchFamily="34" charset="77"/>
              </a:rPr>
              <a:t>Descripción</a:t>
            </a:r>
            <a:endParaRPr lang="es-CO" sz="1600" b="1" dirty="0">
              <a:solidFill>
                <a:schemeClr val="bg2">
                  <a:lumMod val="25000"/>
                </a:schemeClr>
              </a:solidFill>
              <a:latin typeface="Gill Sans MT" panose="020B0502020104020203" pitchFamily="34" charset="77"/>
            </a:endParaRPr>
          </a:p>
        </p:txBody>
      </p:sp>
    </p:spTree>
    <p:extLst>
      <p:ext uri="{BB962C8B-B14F-4D97-AF65-F5344CB8AC3E}">
        <p14:creationId xmlns:p14="http://schemas.microsoft.com/office/powerpoint/2010/main" val="197290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00FDF8-CC25-8B48-BFAB-1CB8E8606B08}"/>
              </a:ext>
            </a:extLst>
          </p:cNvPr>
          <p:cNvSpPr txBox="1"/>
          <p:nvPr/>
        </p:nvSpPr>
        <p:spPr>
          <a:xfrm>
            <a:off x="582306" y="241713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3" name="Conector recto 2">
            <a:extLst>
              <a:ext uri="{FF2B5EF4-FFF2-40B4-BE49-F238E27FC236}">
                <a16:creationId xmlns:a16="http://schemas.microsoft.com/office/drawing/2014/main" id="{5C3F48E6-B4C4-1A40-B903-3EFBC7C5A8A2}"/>
              </a:ext>
            </a:extLst>
          </p:cNvPr>
          <p:cNvCxnSpPr/>
          <p:nvPr/>
        </p:nvCxnSpPr>
        <p:spPr>
          <a:xfrm>
            <a:off x="582306" y="3322704"/>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C4E12F9E-3D34-114E-83CE-2791931DFE65}"/>
              </a:ext>
            </a:extLst>
          </p:cNvPr>
          <p:cNvPicPr>
            <a:picLocks noChangeAspect="1"/>
          </p:cNvPicPr>
          <p:nvPr/>
        </p:nvPicPr>
        <p:blipFill>
          <a:blip r:embed="rId2"/>
          <a:stretch>
            <a:fillRect/>
          </a:stretch>
        </p:blipFill>
        <p:spPr>
          <a:xfrm>
            <a:off x="4012442" y="2233063"/>
            <a:ext cx="853124" cy="755788"/>
          </a:xfrm>
          <a:prstGeom prst="rect">
            <a:avLst/>
          </a:prstGeom>
        </p:spPr>
      </p:pic>
      <p:pic>
        <p:nvPicPr>
          <p:cNvPr id="7" name="Imagen 6">
            <a:extLst>
              <a:ext uri="{FF2B5EF4-FFF2-40B4-BE49-F238E27FC236}">
                <a16:creationId xmlns:a16="http://schemas.microsoft.com/office/drawing/2014/main" id="{E643586A-644D-5742-B691-41A4A406D9FF}"/>
              </a:ext>
            </a:extLst>
          </p:cNvPr>
          <p:cNvPicPr>
            <a:picLocks noChangeAspect="1"/>
          </p:cNvPicPr>
          <p:nvPr/>
        </p:nvPicPr>
        <p:blipFill>
          <a:blip r:embed="rId3"/>
          <a:stretch>
            <a:fillRect/>
          </a:stretch>
        </p:blipFill>
        <p:spPr>
          <a:xfrm>
            <a:off x="8919523" y="2233063"/>
            <a:ext cx="853124" cy="755788"/>
          </a:xfrm>
          <a:prstGeom prst="rect">
            <a:avLst/>
          </a:prstGeom>
        </p:spPr>
      </p:pic>
      <p:sp>
        <p:nvSpPr>
          <p:cNvPr id="8" name="CuadroTexto 7">
            <a:extLst>
              <a:ext uri="{FF2B5EF4-FFF2-40B4-BE49-F238E27FC236}">
                <a16:creationId xmlns:a16="http://schemas.microsoft.com/office/drawing/2014/main" id="{37222B52-80FA-6A4C-B4F2-C657CAED315E}"/>
              </a:ext>
            </a:extLst>
          </p:cNvPr>
          <p:cNvSpPr txBox="1"/>
          <p:nvPr/>
        </p:nvSpPr>
        <p:spPr>
          <a:xfrm>
            <a:off x="3937264" y="2958347"/>
            <a:ext cx="1003479" cy="307777"/>
          </a:xfrm>
          <a:prstGeom prst="rect">
            <a:avLst/>
          </a:prstGeom>
          <a:noFill/>
        </p:spPr>
        <p:txBody>
          <a:bodyPr wrap="square" rtlCol="0">
            <a:spAutoFit/>
          </a:bodyPr>
          <a:lstStyle/>
          <a:p>
            <a:pPr algn="ctr"/>
            <a:r>
              <a:rPr lang="es-CO" sz="1400" dirty="0">
                <a:latin typeface="Gill Sans MT" panose="020B0502020104020203" pitchFamily="34" charset="77"/>
              </a:rPr>
              <a:t>Aprobada</a:t>
            </a:r>
          </a:p>
        </p:txBody>
      </p:sp>
      <p:sp>
        <p:nvSpPr>
          <p:cNvPr id="9" name="CuadroTexto 8">
            <a:extLst>
              <a:ext uri="{FF2B5EF4-FFF2-40B4-BE49-F238E27FC236}">
                <a16:creationId xmlns:a16="http://schemas.microsoft.com/office/drawing/2014/main" id="{B91A10ED-FDBA-1743-AE87-9A40BB700C04}"/>
              </a:ext>
            </a:extLst>
          </p:cNvPr>
          <p:cNvSpPr txBox="1"/>
          <p:nvPr/>
        </p:nvSpPr>
        <p:spPr>
          <a:xfrm>
            <a:off x="8919523" y="2988851"/>
            <a:ext cx="1003479" cy="307777"/>
          </a:xfrm>
          <a:prstGeom prst="rect">
            <a:avLst/>
          </a:prstGeom>
          <a:noFill/>
        </p:spPr>
        <p:txBody>
          <a:bodyPr wrap="square" rtlCol="0">
            <a:spAutoFit/>
          </a:bodyPr>
          <a:lstStyle/>
          <a:p>
            <a:pPr algn="ctr"/>
            <a:r>
              <a:rPr lang="es-CO" sz="1400" dirty="0">
                <a:latin typeface="Gill Sans MT" panose="020B0502020104020203" pitchFamily="34" charset="77"/>
              </a:rPr>
              <a:t>Denegada</a:t>
            </a:r>
          </a:p>
        </p:txBody>
      </p:sp>
      <p:sp>
        <p:nvSpPr>
          <p:cNvPr id="10" name="CuadroTexto 9">
            <a:extLst>
              <a:ext uri="{FF2B5EF4-FFF2-40B4-BE49-F238E27FC236}">
                <a16:creationId xmlns:a16="http://schemas.microsoft.com/office/drawing/2014/main" id="{57B174D2-E19A-2B47-9D46-A74507D35A0B}"/>
              </a:ext>
            </a:extLst>
          </p:cNvPr>
          <p:cNvSpPr txBox="1"/>
          <p:nvPr/>
        </p:nvSpPr>
        <p:spPr>
          <a:xfrm>
            <a:off x="5625361" y="2417132"/>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16" name="CuadroTexto 15">
            <a:extLst>
              <a:ext uri="{FF2B5EF4-FFF2-40B4-BE49-F238E27FC236}">
                <a16:creationId xmlns:a16="http://schemas.microsoft.com/office/drawing/2014/main" id="{1CD5A0C8-ED99-5E41-A417-5D15EB354B9B}"/>
              </a:ext>
            </a:extLst>
          </p:cNvPr>
          <p:cNvSpPr txBox="1"/>
          <p:nvPr/>
        </p:nvSpPr>
        <p:spPr>
          <a:xfrm>
            <a:off x="582306" y="3723418"/>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17" name="Conector recto 16">
            <a:extLst>
              <a:ext uri="{FF2B5EF4-FFF2-40B4-BE49-F238E27FC236}">
                <a16:creationId xmlns:a16="http://schemas.microsoft.com/office/drawing/2014/main" id="{D855C928-C9D1-9444-A61A-47E5E2607E67}"/>
              </a:ext>
            </a:extLst>
          </p:cNvPr>
          <p:cNvCxnSpPr/>
          <p:nvPr/>
        </p:nvCxnSpPr>
        <p:spPr>
          <a:xfrm>
            <a:off x="582306" y="4628990"/>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8A5827D6-7F24-8E4A-9FE6-48B0AB74A569}"/>
              </a:ext>
            </a:extLst>
          </p:cNvPr>
          <p:cNvSpPr txBox="1"/>
          <p:nvPr/>
        </p:nvSpPr>
        <p:spPr>
          <a:xfrm>
            <a:off x="3937264" y="4264633"/>
            <a:ext cx="1003479" cy="307777"/>
          </a:xfrm>
          <a:prstGeom prst="rect">
            <a:avLst/>
          </a:prstGeom>
          <a:noFill/>
        </p:spPr>
        <p:txBody>
          <a:bodyPr wrap="square" rtlCol="0">
            <a:spAutoFit/>
          </a:bodyPr>
          <a:lstStyle/>
          <a:p>
            <a:pPr algn="ctr"/>
            <a:r>
              <a:rPr lang="es-CO" sz="1400" dirty="0">
                <a:latin typeface="Gill Sans MT" panose="020B0502020104020203" pitchFamily="34" charset="77"/>
              </a:rPr>
              <a:t>Constancia</a:t>
            </a:r>
          </a:p>
        </p:txBody>
      </p:sp>
      <p:sp>
        <p:nvSpPr>
          <p:cNvPr id="22" name="CuadroTexto 21">
            <a:extLst>
              <a:ext uri="{FF2B5EF4-FFF2-40B4-BE49-F238E27FC236}">
                <a16:creationId xmlns:a16="http://schemas.microsoft.com/office/drawing/2014/main" id="{4D1A98DA-56BF-964B-8546-9E86015438F9}"/>
              </a:ext>
            </a:extLst>
          </p:cNvPr>
          <p:cNvSpPr txBox="1"/>
          <p:nvPr/>
        </p:nvSpPr>
        <p:spPr>
          <a:xfrm>
            <a:off x="5625361" y="3723418"/>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23" name="CuadroTexto 22">
            <a:extLst>
              <a:ext uri="{FF2B5EF4-FFF2-40B4-BE49-F238E27FC236}">
                <a16:creationId xmlns:a16="http://schemas.microsoft.com/office/drawing/2014/main" id="{A93C35C1-284A-8E42-ACE4-FEE773925EE7}"/>
              </a:ext>
            </a:extLst>
          </p:cNvPr>
          <p:cNvSpPr txBox="1"/>
          <p:nvPr/>
        </p:nvSpPr>
        <p:spPr>
          <a:xfrm>
            <a:off x="582306" y="5029706"/>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cxnSp>
        <p:nvCxnSpPr>
          <p:cNvPr id="24" name="Conector recto 23">
            <a:extLst>
              <a:ext uri="{FF2B5EF4-FFF2-40B4-BE49-F238E27FC236}">
                <a16:creationId xmlns:a16="http://schemas.microsoft.com/office/drawing/2014/main" id="{5738E275-186E-3B4A-B07C-A3C7ADAA6DA2}"/>
              </a:ext>
            </a:extLst>
          </p:cNvPr>
          <p:cNvCxnSpPr/>
          <p:nvPr/>
        </p:nvCxnSpPr>
        <p:spPr>
          <a:xfrm>
            <a:off x="582306" y="5957049"/>
            <a:ext cx="9190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96EF16DE-1F62-1245-A6F9-FFC4FDCBDBA3}"/>
              </a:ext>
            </a:extLst>
          </p:cNvPr>
          <p:cNvPicPr>
            <a:picLocks noChangeAspect="1"/>
          </p:cNvPicPr>
          <p:nvPr/>
        </p:nvPicPr>
        <p:blipFill>
          <a:blip r:embed="rId2"/>
          <a:stretch>
            <a:fillRect/>
          </a:stretch>
        </p:blipFill>
        <p:spPr>
          <a:xfrm>
            <a:off x="4012442" y="4845637"/>
            <a:ext cx="853124" cy="755788"/>
          </a:xfrm>
          <a:prstGeom prst="rect">
            <a:avLst/>
          </a:prstGeom>
        </p:spPr>
      </p:pic>
      <p:pic>
        <p:nvPicPr>
          <p:cNvPr id="26" name="Imagen 25">
            <a:extLst>
              <a:ext uri="{FF2B5EF4-FFF2-40B4-BE49-F238E27FC236}">
                <a16:creationId xmlns:a16="http://schemas.microsoft.com/office/drawing/2014/main" id="{AE12A02A-DDEE-3B4D-99DD-92B60489E38A}"/>
              </a:ext>
            </a:extLst>
          </p:cNvPr>
          <p:cNvPicPr>
            <a:picLocks noChangeAspect="1"/>
          </p:cNvPicPr>
          <p:nvPr/>
        </p:nvPicPr>
        <p:blipFill>
          <a:blip r:embed="rId3"/>
          <a:stretch>
            <a:fillRect/>
          </a:stretch>
        </p:blipFill>
        <p:spPr>
          <a:xfrm>
            <a:off x="8919523" y="4845637"/>
            <a:ext cx="853124" cy="755788"/>
          </a:xfrm>
          <a:prstGeom prst="rect">
            <a:avLst/>
          </a:prstGeom>
        </p:spPr>
      </p:pic>
      <p:sp>
        <p:nvSpPr>
          <p:cNvPr id="27" name="CuadroTexto 26">
            <a:extLst>
              <a:ext uri="{FF2B5EF4-FFF2-40B4-BE49-F238E27FC236}">
                <a16:creationId xmlns:a16="http://schemas.microsoft.com/office/drawing/2014/main" id="{369E510F-9CA1-9B4E-8A2B-9D34C6731701}"/>
              </a:ext>
            </a:extLst>
          </p:cNvPr>
          <p:cNvSpPr txBox="1"/>
          <p:nvPr/>
        </p:nvSpPr>
        <p:spPr>
          <a:xfrm>
            <a:off x="3937264" y="5570921"/>
            <a:ext cx="1003479" cy="307777"/>
          </a:xfrm>
          <a:prstGeom prst="rect">
            <a:avLst/>
          </a:prstGeom>
          <a:noFill/>
        </p:spPr>
        <p:txBody>
          <a:bodyPr wrap="square" rtlCol="0">
            <a:spAutoFit/>
          </a:bodyPr>
          <a:lstStyle/>
          <a:p>
            <a:pPr algn="ctr"/>
            <a:r>
              <a:rPr lang="es-CO" sz="1400" dirty="0">
                <a:latin typeface="Gill Sans MT" panose="020B0502020104020203" pitchFamily="34" charset="77"/>
              </a:rPr>
              <a:t>Aprobada</a:t>
            </a:r>
          </a:p>
        </p:txBody>
      </p:sp>
      <p:sp>
        <p:nvSpPr>
          <p:cNvPr id="28" name="CuadroTexto 27">
            <a:extLst>
              <a:ext uri="{FF2B5EF4-FFF2-40B4-BE49-F238E27FC236}">
                <a16:creationId xmlns:a16="http://schemas.microsoft.com/office/drawing/2014/main" id="{E22CC916-5882-7549-B01B-1FA93FDB6E72}"/>
              </a:ext>
            </a:extLst>
          </p:cNvPr>
          <p:cNvSpPr txBox="1"/>
          <p:nvPr/>
        </p:nvSpPr>
        <p:spPr>
          <a:xfrm>
            <a:off x="8919523" y="5601425"/>
            <a:ext cx="1003479" cy="307777"/>
          </a:xfrm>
          <a:prstGeom prst="rect">
            <a:avLst/>
          </a:prstGeom>
          <a:noFill/>
        </p:spPr>
        <p:txBody>
          <a:bodyPr wrap="square" rtlCol="0">
            <a:spAutoFit/>
          </a:bodyPr>
          <a:lstStyle/>
          <a:p>
            <a:pPr algn="ctr"/>
            <a:r>
              <a:rPr lang="es-CO" sz="1400" dirty="0">
                <a:latin typeface="Gill Sans MT" panose="020B0502020104020203" pitchFamily="34" charset="77"/>
              </a:rPr>
              <a:t>Denegada</a:t>
            </a:r>
          </a:p>
        </p:txBody>
      </p:sp>
      <p:sp>
        <p:nvSpPr>
          <p:cNvPr id="29" name="CuadroTexto 28">
            <a:extLst>
              <a:ext uri="{FF2B5EF4-FFF2-40B4-BE49-F238E27FC236}">
                <a16:creationId xmlns:a16="http://schemas.microsoft.com/office/drawing/2014/main" id="{5FED758A-9D5F-7840-AAA1-1541861ACA75}"/>
              </a:ext>
            </a:extLst>
          </p:cNvPr>
          <p:cNvSpPr txBox="1"/>
          <p:nvPr/>
        </p:nvSpPr>
        <p:spPr>
          <a:xfrm>
            <a:off x="5625361" y="5029706"/>
            <a:ext cx="3430135" cy="830997"/>
          </a:xfrm>
          <a:prstGeom prst="rect">
            <a:avLst/>
          </a:prstGeom>
          <a:noFill/>
        </p:spPr>
        <p:txBody>
          <a:bodyPr wrap="square" rtlCol="0">
            <a:spAutoFit/>
          </a:bodyPr>
          <a:lstStyle/>
          <a:p>
            <a:r>
              <a:rPr lang="es-CO" sz="1600" b="1" dirty="0">
                <a:solidFill>
                  <a:schemeClr val="bg2">
                    <a:lumMod val="25000"/>
                  </a:schemeClr>
                </a:solidFill>
                <a:latin typeface="Gill Sans MT" panose="020B0502020104020203" pitchFamily="34" charset="77"/>
              </a:rPr>
              <a:t>NOMBRE DE LA PROPOSICIÓN </a:t>
            </a:r>
          </a:p>
          <a:p>
            <a:r>
              <a:rPr lang="es-CO" sz="1600" dirty="0">
                <a:solidFill>
                  <a:schemeClr val="bg2">
                    <a:lumMod val="25000"/>
                  </a:schemeClr>
                </a:solidFill>
                <a:latin typeface="Gill Sans MT" panose="020B0502020104020203" pitchFamily="34" charset="77"/>
              </a:rPr>
              <a:t>descripción de la misma, descripción de la misma, descripción de la misma.</a:t>
            </a:r>
          </a:p>
        </p:txBody>
      </p:sp>
      <p:sp>
        <p:nvSpPr>
          <p:cNvPr id="30" name="Rectángulo 29">
            <a:extLst>
              <a:ext uri="{FF2B5EF4-FFF2-40B4-BE49-F238E27FC236}">
                <a16:creationId xmlns:a16="http://schemas.microsoft.com/office/drawing/2014/main" id="{F100FA11-DFC3-0645-9C49-D98E43AEACA9}"/>
              </a:ext>
            </a:extLst>
          </p:cNvPr>
          <p:cNvSpPr/>
          <p:nvPr/>
        </p:nvSpPr>
        <p:spPr>
          <a:xfrm>
            <a:off x="10441627" y="2427108"/>
            <a:ext cx="1377840" cy="2893100"/>
          </a:xfrm>
          <a:prstGeom prst="rect">
            <a:avLst/>
          </a:prstGeom>
        </p:spPr>
        <p:txBody>
          <a:bodyPr wrap="square">
            <a:spAutoFit/>
          </a:bodyPr>
          <a:lstStyle/>
          <a:p>
            <a:r>
              <a:rPr lang="es-CO" sz="1400" dirty="0">
                <a:solidFill>
                  <a:srgbClr val="FF0000"/>
                </a:solidFill>
                <a:latin typeface="Gill Sans MT" panose="020B0502020104020203" pitchFamily="34" charset="77"/>
              </a:rPr>
              <a:t>Posicione el ícono de aprobada o denegada o si fue dejada como constancia según corresponda</a:t>
            </a:r>
          </a:p>
          <a:p>
            <a:endParaRPr lang="es-CO" sz="1400" dirty="0">
              <a:solidFill>
                <a:srgbClr val="FF0000"/>
              </a:solidFill>
              <a:latin typeface="Gill Sans MT" panose="020B0502020104020203" pitchFamily="34" charset="77"/>
            </a:endParaRPr>
          </a:p>
          <a:p>
            <a:r>
              <a:rPr lang="es-CO" sz="1400" dirty="0">
                <a:solidFill>
                  <a:srgbClr val="FF0000"/>
                </a:solidFill>
                <a:latin typeface="Gill Sans MT" panose="020B0502020104020203" pitchFamily="34" charset="77"/>
              </a:rPr>
              <a:t>Para más proposiciones duplique esta diapositiva</a:t>
            </a:r>
          </a:p>
        </p:txBody>
      </p:sp>
      <p:pic>
        <p:nvPicPr>
          <p:cNvPr id="6" name="Imagen 5">
            <a:extLst>
              <a:ext uri="{FF2B5EF4-FFF2-40B4-BE49-F238E27FC236}">
                <a16:creationId xmlns:a16="http://schemas.microsoft.com/office/drawing/2014/main" id="{CB733AF1-A62E-C74F-9AFC-AF9E48990CA2}"/>
              </a:ext>
            </a:extLst>
          </p:cNvPr>
          <p:cNvPicPr>
            <a:picLocks noChangeAspect="1"/>
          </p:cNvPicPr>
          <p:nvPr/>
        </p:nvPicPr>
        <p:blipFill>
          <a:blip r:embed="rId4"/>
          <a:stretch>
            <a:fillRect/>
          </a:stretch>
        </p:blipFill>
        <p:spPr>
          <a:xfrm>
            <a:off x="4012441" y="3452959"/>
            <a:ext cx="949760" cy="841398"/>
          </a:xfrm>
          <a:prstGeom prst="rect">
            <a:avLst/>
          </a:prstGeom>
        </p:spPr>
      </p:pic>
      <p:sp>
        <p:nvSpPr>
          <p:cNvPr id="31" name="CuadroTexto 30">
            <a:extLst>
              <a:ext uri="{FF2B5EF4-FFF2-40B4-BE49-F238E27FC236}">
                <a16:creationId xmlns:a16="http://schemas.microsoft.com/office/drawing/2014/main" id="{4054FEF8-48B7-F246-A967-6A451D1D45ED}"/>
              </a:ext>
            </a:extLst>
          </p:cNvPr>
          <p:cNvSpPr txBox="1"/>
          <p:nvPr/>
        </p:nvSpPr>
        <p:spPr>
          <a:xfrm>
            <a:off x="8897570" y="4264633"/>
            <a:ext cx="1003479" cy="307777"/>
          </a:xfrm>
          <a:prstGeom prst="rect">
            <a:avLst/>
          </a:prstGeom>
          <a:noFill/>
        </p:spPr>
        <p:txBody>
          <a:bodyPr wrap="square" rtlCol="0">
            <a:spAutoFit/>
          </a:bodyPr>
          <a:lstStyle/>
          <a:p>
            <a:pPr algn="ctr"/>
            <a:r>
              <a:rPr lang="es-CO" sz="1400" dirty="0">
                <a:latin typeface="Gill Sans MT" panose="020B0502020104020203" pitchFamily="34" charset="77"/>
              </a:rPr>
              <a:t>Constancia</a:t>
            </a:r>
          </a:p>
        </p:txBody>
      </p:sp>
      <p:pic>
        <p:nvPicPr>
          <p:cNvPr id="32" name="Imagen 31">
            <a:extLst>
              <a:ext uri="{FF2B5EF4-FFF2-40B4-BE49-F238E27FC236}">
                <a16:creationId xmlns:a16="http://schemas.microsoft.com/office/drawing/2014/main" id="{7C4BEB9B-33BB-A841-AE16-EAC61ABFBB4E}"/>
              </a:ext>
            </a:extLst>
          </p:cNvPr>
          <p:cNvPicPr>
            <a:picLocks noChangeAspect="1"/>
          </p:cNvPicPr>
          <p:nvPr/>
        </p:nvPicPr>
        <p:blipFill>
          <a:blip r:embed="rId4"/>
          <a:stretch>
            <a:fillRect/>
          </a:stretch>
        </p:blipFill>
        <p:spPr>
          <a:xfrm>
            <a:off x="8972747" y="3452959"/>
            <a:ext cx="949760" cy="841398"/>
          </a:xfrm>
          <a:prstGeom prst="rect">
            <a:avLst/>
          </a:prstGeom>
        </p:spPr>
      </p:pic>
      <p:sp>
        <p:nvSpPr>
          <p:cNvPr id="4" name="CuadroTexto 3">
            <a:extLst>
              <a:ext uri="{FF2B5EF4-FFF2-40B4-BE49-F238E27FC236}">
                <a16:creationId xmlns:a16="http://schemas.microsoft.com/office/drawing/2014/main" id="{D4CC43B2-6121-1292-E9B9-B29CE2BDFB2F}"/>
              </a:ext>
            </a:extLst>
          </p:cNvPr>
          <p:cNvSpPr txBox="1">
            <a:spLocks noGrp="1" noRot="1" noMove="1" noResize="1" noEditPoints="1" noAdjustHandles="1" noChangeArrowheads="1" noChangeShapeType="1"/>
          </p:cNvSpPr>
          <p:nvPr/>
        </p:nvSpPr>
        <p:spPr>
          <a:xfrm>
            <a:off x="582305" y="322093"/>
            <a:ext cx="9909795" cy="1323439"/>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PROPOSICIONES </a:t>
            </a:r>
          </a:p>
          <a:p>
            <a:r>
              <a:rPr lang="es-CO" sz="3200" b="1" dirty="0">
                <a:solidFill>
                  <a:schemeClr val="tx1">
                    <a:lumMod val="85000"/>
                    <a:lumOff val="15000"/>
                  </a:schemeClr>
                </a:solidFill>
                <a:latin typeface="Gill Sans MT" panose="020B0502020104020203" pitchFamily="34" charset="77"/>
              </a:rPr>
              <a:t>EN COMISIÓN Y PLENARIA</a:t>
            </a:r>
          </a:p>
        </p:txBody>
      </p:sp>
      <p:pic>
        <p:nvPicPr>
          <p:cNvPr id="12" name="Imagen 11" descr="Imagen que contiene Icono&#10;&#10;El contenido generado por IA puede ser incorrecto.">
            <a:extLst>
              <a:ext uri="{FF2B5EF4-FFF2-40B4-BE49-F238E27FC236}">
                <a16:creationId xmlns:a16="http://schemas.microsoft.com/office/drawing/2014/main" id="{43F0F118-42EC-20F7-30FE-C78ACB50B8BD}"/>
              </a:ext>
            </a:extLst>
          </p:cNvPr>
          <p:cNvPicPr>
            <a:picLocks noGrp="1" noRot="1" noChangeAspect="1" noMove="1" noResize="1" noEditPoints="1" noAdjustHandles="1" noChangeArrowheads="1" noChangeShapeType="1" noCrop="1"/>
          </p:cNvPicPr>
          <p:nvPr/>
        </p:nvPicPr>
        <p:blipFill>
          <a:blip r:embed="rId5"/>
          <a:stretch>
            <a:fillRect/>
          </a:stretch>
        </p:blipFill>
        <p:spPr>
          <a:xfrm>
            <a:off x="6096000" y="467212"/>
            <a:ext cx="1033200" cy="1033200"/>
          </a:xfrm>
          <a:prstGeom prst="rect">
            <a:avLst/>
          </a:prstGeom>
        </p:spPr>
      </p:pic>
    </p:spTree>
    <p:extLst>
      <p:ext uri="{BB962C8B-B14F-4D97-AF65-F5344CB8AC3E}">
        <p14:creationId xmlns:p14="http://schemas.microsoft.com/office/powerpoint/2010/main" val="378539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2B98B3-D596-614F-9F69-4D06E93BBDBC}"/>
              </a:ext>
            </a:extLst>
          </p:cNvPr>
          <p:cNvSpPr txBox="1"/>
          <p:nvPr/>
        </p:nvSpPr>
        <p:spPr>
          <a:xfrm>
            <a:off x="9914965" y="1872343"/>
            <a:ext cx="1776292" cy="1384995"/>
          </a:xfrm>
          <a:prstGeom prst="rect">
            <a:avLst/>
          </a:prstGeom>
          <a:noFill/>
        </p:spPr>
        <p:txBody>
          <a:bodyPr wrap="square" rtlCol="0">
            <a:spAutoFit/>
          </a:bodyPr>
          <a:lstStyle/>
          <a:p>
            <a:r>
              <a:rPr lang="es-CO" sz="1200" dirty="0">
                <a:solidFill>
                  <a:srgbClr val="FF0000"/>
                </a:solidFill>
              </a:rPr>
              <a:t>Actividades de Control Político lideradas y  las principales conclusiones o forma de terminación de los debates, indicar cuantos propuso y cuantos llevó a cabo.</a:t>
            </a:r>
          </a:p>
        </p:txBody>
      </p:sp>
      <p:graphicFrame>
        <p:nvGraphicFramePr>
          <p:cNvPr id="4" name="Tabla 3">
            <a:extLst>
              <a:ext uri="{FF2B5EF4-FFF2-40B4-BE49-F238E27FC236}">
                <a16:creationId xmlns:a16="http://schemas.microsoft.com/office/drawing/2014/main" id="{0E278F3F-BE39-E446-9F68-B4150B6D01AA}"/>
              </a:ext>
            </a:extLst>
          </p:cNvPr>
          <p:cNvGraphicFramePr>
            <a:graphicFrameLocks noGrp="1"/>
          </p:cNvGraphicFramePr>
          <p:nvPr>
            <p:extLst>
              <p:ext uri="{D42A27DB-BD31-4B8C-83A1-F6EECF244321}">
                <p14:modId xmlns:p14="http://schemas.microsoft.com/office/powerpoint/2010/main" val="2156257842"/>
              </p:ext>
            </p:extLst>
          </p:nvPr>
        </p:nvGraphicFramePr>
        <p:xfrm>
          <a:off x="631371" y="2133600"/>
          <a:ext cx="8960863" cy="4267202"/>
        </p:xfrm>
        <a:graphic>
          <a:graphicData uri="http://schemas.openxmlformats.org/drawingml/2006/table">
            <a:tbl>
              <a:tblPr firstRow="1" firstCol="1" bandRow="1">
                <a:tableStyleId>{D27102A9-8310-4765-A935-A1911B00CA55}</a:tableStyleId>
              </a:tblPr>
              <a:tblGrid>
                <a:gridCol w="1938746">
                  <a:extLst>
                    <a:ext uri="{9D8B030D-6E8A-4147-A177-3AD203B41FA5}">
                      <a16:colId xmlns:a16="http://schemas.microsoft.com/office/drawing/2014/main" val="1191967490"/>
                    </a:ext>
                  </a:extLst>
                </a:gridCol>
                <a:gridCol w="4853970">
                  <a:extLst>
                    <a:ext uri="{9D8B030D-6E8A-4147-A177-3AD203B41FA5}">
                      <a16:colId xmlns:a16="http://schemas.microsoft.com/office/drawing/2014/main" val="1320834336"/>
                    </a:ext>
                  </a:extLst>
                </a:gridCol>
                <a:gridCol w="2168147">
                  <a:extLst>
                    <a:ext uri="{9D8B030D-6E8A-4147-A177-3AD203B41FA5}">
                      <a16:colId xmlns:a16="http://schemas.microsoft.com/office/drawing/2014/main" val="3573323228"/>
                    </a:ext>
                  </a:extLst>
                </a:gridCol>
              </a:tblGrid>
              <a:tr h="796253">
                <a:tc>
                  <a:txBody>
                    <a:bodyPr/>
                    <a:lstStyle/>
                    <a:p>
                      <a:pPr algn="ctr">
                        <a:lnSpc>
                          <a:spcPct val="115000"/>
                        </a:lnSpc>
                        <a:spcAft>
                          <a:spcPts val="1000"/>
                        </a:spcAft>
                      </a:pPr>
                      <a:r>
                        <a:rPr lang="es-CO" sz="1200">
                          <a:effectLst/>
                        </a:rPr>
                        <a:t>PROPOSICIÓN</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2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200">
                          <a:effectLst/>
                        </a:rPr>
                        <a:t>CITADOS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0057400"/>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rPr>
                        <a:t>MINISTROS O/Y FUNCIONARIOS</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8577425"/>
                  </a:ext>
                </a:extLst>
              </a:tr>
              <a:tr h="816605">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highlight>
                            <a:srgbClr val="D3D3D3"/>
                          </a:highlight>
                        </a:rPr>
                        <a:t>TEMA</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0217875"/>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highlight>
                            <a:srgbClr val="D3D3D3"/>
                          </a:highligh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5296082"/>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MINISTROS O/Y FUNCIONARIOS</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5753839"/>
                  </a:ext>
                </a:extLst>
              </a:tr>
              <a:tr h="663586">
                <a:tc>
                  <a:txBody>
                    <a:bodyPr/>
                    <a:lstStyle/>
                    <a:p>
                      <a:pPr algn="ctr">
                        <a:lnSpc>
                          <a:spcPct val="115000"/>
                        </a:lnSpc>
                        <a:spcAft>
                          <a:spcPts val="1000"/>
                        </a:spcAft>
                      </a:pPr>
                      <a:r>
                        <a:rPr lang="es-CO" sz="1000">
                          <a:effectLst/>
                        </a:rPr>
                        <a:t>NÚMERO 00</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TEMA</a:t>
                      </a:r>
                      <a:endParaRPr lang="es-ES_tradn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dirty="0">
                          <a:effectLst/>
                        </a:rPr>
                        <a:t>MINISTROS O/Y FUNCIONARIOS</a:t>
                      </a:r>
                      <a:endParaRPr lang="es-ES_tradn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2138358"/>
                  </a:ext>
                </a:extLst>
              </a:tr>
            </a:tbl>
          </a:graphicData>
        </a:graphic>
      </p:graphicFrame>
      <p:sp>
        <p:nvSpPr>
          <p:cNvPr id="6" name="Rectángulo 5">
            <a:extLst>
              <a:ext uri="{FF2B5EF4-FFF2-40B4-BE49-F238E27FC236}">
                <a16:creationId xmlns:a16="http://schemas.microsoft.com/office/drawing/2014/main" id="{B2D4D7F0-5B97-4F44-AFF2-75AA318EE58A}"/>
              </a:ext>
            </a:extLst>
          </p:cNvPr>
          <p:cNvSpPr/>
          <p:nvPr/>
        </p:nvSpPr>
        <p:spPr>
          <a:xfrm>
            <a:off x="9914965" y="3595508"/>
            <a:ext cx="1377840" cy="954107"/>
          </a:xfrm>
          <a:prstGeom prst="rect">
            <a:avLst/>
          </a:prstGeom>
        </p:spPr>
        <p:txBody>
          <a:bodyPr wrap="square">
            <a:spAutoFit/>
          </a:bodyPr>
          <a:lstStyle/>
          <a:p>
            <a:r>
              <a:rPr lang="es-CO" sz="1400" dirty="0">
                <a:solidFill>
                  <a:srgbClr val="FF0000"/>
                </a:solidFill>
                <a:latin typeface="Gill Sans MT" panose="020B0502020104020203" pitchFamily="34" charset="77"/>
              </a:rPr>
              <a:t>Para más debates duplique esta diapositiva</a:t>
            </a:r>
          </a:p>
        </p:txBody>
      </p:sp>
      <p:sp>
        <p:nvSpPr>
          <p:cNvPr id="2" name="CuadroTexto 1">
            <a:extLst>
              <a:ext uri="{FF2B5EF4-FFF2-40B4-BE49-F238E27FC236}">
                <a16:creationId xmlns:a16="http://schemas.microsoft.com/office/drawing/2014/main" id="{B346177B-92E5-61EA-10DC-00A26BB04539}"/>
              </a:ext>
            </a:extLst>
          </p:cNvPr>
          <p:cNvSpPr txBox="1">
            <a:spLocks noGrp="1" noRot="1" noMove="1" noResize="1" noEditPoints="1" noAdjustHandles="1" noChangeArrowheads="1" noChangeShapeType="1"/>
          </p:cNvSpPr>
          <p:nvPr/>
        </p:nvSpPr>
        <p:spPr>
          <a:xfrm>
            <a:off x="1650834" y="335478"/>
            <a:ext cx="5487385" cy="1323439"/>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DEBATES </a:t>
            </a:r>
          </a:p>
          <a:p>
            <a:r>
              <a:rPr lang="es-CO" sz="3200" b="1" dirty="0">
                <a:solidFill>
                  <a:schemeClr val="tx1">
                    <a:lumMod val="85000"/>
                    <a:lumOff val="15000"/>
                  </a:schemeClr>
                </a:solidFill>
                <a:latin typeface="Gill Sans MT" panose="020B0502020104020203" pitchFamily="34" charset="77"/>
              </a:rPr>
              <a:t>DE CONTROL POLÍTICO</a:t>
            </a:r>
          </a:p>
        </p:txBody>
      </p:sp>
      <p:pic>
        <p:nvPicPr>
          <p:cNvPr id="7" name="Imagen 6" descr="Icono&#10;&#10;El contenido generado por IA puede ser incorrecto.">
            <a:extLst>
              <a:ext uri="{FF2B5EF4-FFF2-40B4-BE49-F238E27FC236}">
                <a16:creationId xmlns:a16="http://schemas.microsoft.com/office/drawing/2014/main" id="{2AE099C5-CE84-00EF-44F3-F34D99545326}"/>
              </a:ext>
            </a:extLst>
          </p:cNvPr>
          <p:cNvPicPr>
            <a:picLocks noGrp="1" noRot="1" noChangeAspect="1" noMove="1" noResize="1" noEditPoints="1" noAdjustHandles="1" noChangeArrowheads="1" noChangeShapeType="1" noCrop="1"/>
          </p:cNvPicPr>
          <p:nvPr/>
        </p:nvPicPr>
        <p:blipFill>
          <a:blip r:embed="rId2"/>
          <a:stretch>
            <a:fillRect/>
          </a:stretch>
        </p:blipFill>
        <p:spPr>
          <a:xfrm flipH="1">
            <a:off x="631371" y="457198"/>
            <a:ext cx="1142772" cy="1080000"/>
          </a:xfrm>
          <a:prstGeom prst="rect">
            <a:avLst/>
          </a:prstGeom>
        </p:spPr>
      </p:pic>
    </p:spTree>
    <p:extLst>
      <p:ext uri="{BB962C8B-B14F-4D97-AF65-F5344CB8AC3E}">
        <p14:creationId xmlns:p14="http://schemas.microsoft.com/office/powerpoint/2010/main" val="80212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059130-D561-9849-8CD3-F23E2439B73C}"/>
              </a:ext>
            </a:extLst>
          </p:cNvPr>
          <p:cNvSpPr txBox="1"/>
          <p:nvPr/>
        </p:nvSpPr>
        <p:spPr>
          <a:xfrm>
            <a:off x="582305" y="2496511"/>
            <a:ext cx="5119247" cy="830997"/>
          </a:xfrm>
          <a:prstGeom prst="rect">
            <a:avLst/>
          </a:prstGeom>
          <a:noFill/>
        </p:spPr>
        <p:txBody>
          <a:bodyPr wrap="square" rtlCol="0">
            <a:spAutoFit/>
          </a:bodyPr>
          <a:lstStyle/>
          <a:p>
            <a:r>
              <a:rPr lang="es-CO" sz="2400" b="1" dirty="0">
                <a:solidFill>
                  <a:schemeClr val="tx1">
                    <a:lumMod val="85000"/>
                    <a:lumOff val="15000"/>
                  </a:schemeClr>
                </a:solidFill>
                <a:latin typeface="Gill Sans MT" panose="020B0502020104020203" pitchFamily="34" charset="77"/>
              </a:rPr>
              <a:t>NOMBRE DE LA COMISIÓN NOMBRE DE LA COMISIÓN</a:t>
            </a:r>
          </a:p>
        </p:txBody>
      </p:sp>
      <p:cxnSp>
        <p:nvCxnSpPr>
          <p:cNvPr id="4" name="Conector recto 3">
            <a:extLst>
              <a:ext uri="{FF2B5EF4-FFF2-40B4-BE49-F238E27FC236}">
                <a16:creationId xmlns:a16="http://schemas.microsoft.com/office/drawing/2014/main" id="{69FF91E0-F862-9A4D-8EC4-148AD7BD6B48}"/>
              </a:ext>
            </a:extLst>
          </p:cNvPr>
          <p:cNvCxnSpPr/>
          <p:nvPr/>
        </p:nvCxnSpPr>
        <p:spPr>
          <a:xfrm>
            <a:off x="0" y="3327508"/>
            <a:ext cx="4966447" cy="0"/>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5" name="CuadroTexto 4">
            <a:extLst>
              <a:ext uri="{FF2B5EF4-FFF2-40B4-BE49-F238E27FC236}">
                <a16:creationId xmlns:a16="http://schemas.microsoft.com/office/drawing/2014/main" id="{4C288D9E-E053-874B-92E7-5C8BEC000CB4}"/>
              </a:ext>
            </a:extLst>
          </p:cNvPr>
          <p:cNvSpPr txBox="1"/>
          <p:nvPr/>
        </p:nvSpPr>
        <p:spPr>
          <a:xfrm>
            <a:off x="5548751" y="2499200"/>
            <a:ext cx="4508607" cy="3970318"/>
          </a:xfrm>
          <a:prstGeom prst="rect">
            <a:avLst/>
          </a:prstGeom>
          <a:noFill/>
        </p:spPr>
        <p:txBody>
          <a:bodyPr wrap="square" rtlCol="0">
            <a:spAutoFit/>
          </a:bodyPr>
          <a:lstStyle/>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a:p>
            <a:r>
              <a:rPr lang="es-CO" dirty="0">
                <a:solidFill>
                  <a:schemeClr val="bg2">
                    <a:lumMod val="25000"/>
                  </a:schemeClr>
                </a:solidFill>
                <a:latin typeface="Gill Sans MT" panose="020B0502020104020203" pitchFamily="34" charset="77"/>
              </a:rPr>
              <a:t>Descripción de la labor en la comisión</a:t>
            </a:r>
          </a:p>
        </p:txBody>
      </p:sp>
      <p:sp>
        <p:nvSpPr>
          <p:cNvPr id="6" name="CuadroTexto 5">
            <a:extLst>
              <a:ext uri="{FF2B5EF4-FFF2-40B4-BE49-F238E27FC236}">
                <a16:creationId xmlns:a16="http://schemas.microsoft.com/office/drawing/2014/main" id="{D05C46D3-6CA8-A748-ABBB-025D33DC3963}"/>
              </a:ext>
            </a:extLst>
          </p:cNvPr>
          <p:cNvSpPr txBox="1"/>
          <p:nvPr/>
        </p:nvSpPr>
        <p:spPr>
          <a:xfrm>
            <a:off x="10057358" y="2496511"/>
            <a:ext cx="1776292" cy="2492990"/>
          </a:xfrm>
          <a:prstGeom prst="rect">
            <a:avLst/>
          </a:prstGeom>
          <a:noFill/>
        </p:spPr>
        <p:txBody>
          <a:bodyPr wrap="square" rtlCol="0">
            <a:spAutoFit/>
          </a:bodyPr>
          <a:lstStyle/>
          <a:p>
            <a:r>
              <a:rPr lang="es-CO" sz="1200" dirty="0">
                <a:solidFill>
                  <a:srgbClr val="FF0000"/>
                </a:solidFill>
              </a:rPr>
              <a:t>Pertenencia a comisiones constitucionales, legales, accidentales y especiales</a:t>
            </a:r>
          </a:p>
          <a:p>
            <a:endParaRPr lang="es-CO" sz="1200" dirty="0">
              <a:solidFill>
                <a:srgbClr val="FF0000"/>
              </a:solidFill>
            </a:endParaRPr>
          </a:p>
          <a:p>
            <a:r>
              <a:rPr lang="es-CO" sz="1200" dirty="0">
                <a:solidFill>
                  <a:srgbClr val="FF0000"/>
                </a:solidFill>
              </a:rPr>
              <a:t>REMPLACE LA FOTO POR </a:t>
            </a:r>
          </a:p>
          <a:p>
            <a:r>
              <a:rPr lang="es-CO" sz="1200" dirty="0">
                <a:solidFill>
                  <a:srgbClr val="FF0000"/>
                </a:solidFill>
              </a:rPr>
              <a:t>UNA DE LA COMISIÓN,</a:t>
            </a:r>
          </a:p>
          <a:p>
            <a:r>
              <a:rPr lang="es-CO" sz="1200" dirty="0">
                <a:solidFill>
                  <a:srgbClr val="FF0000"/>
                </a:solidFill>
              </a:rPr>
              <a:t>recuerde no estirar ni deformar las imágenes, siempre puede recortarlas.</a:t>
            </a:r>
          </a:p>
          <a:p>
            <a:endParaRPr lang="es-CO" sz="1200" dirty="0">
              <a:solidFill>
                <a:srgbClr val="FF0000"/>
              </a:solidFill>
            </a:endParaRPr>
          </a:p>
          <a:p>
            <a:r>
              <a:rPr lang="es-CO" sz="1200" dirty="0">
                <a:solidFill>
                  <a:srgbClr val="FF0000"/>
                </a:solidFill>
                <a:latin typeface="Gill Sans MT" panose="020B0502020104020203" pitchFamily="34" charset="77"/>
              </a:rPr>
              <a:t>Para más comisiones duplique esta diapositiva</a:t>
            </a:r>
          </a:p>
        </p:txBody>
      </p:sp>
      <p:pic>
        <p:nvPicPr>
          <p:cNvPr id="8" name="Imagen 7">
            <a:extLst>
              <a:ext uri="{FF2B5EF4-FFF2-40B4-BE49-F238E27FC236}">
                <a16:creationId xmlns:a16="http://schemas.microsoft.com/office/drawing/2014/main" id="{65196B25-886E-8246-81EC-A4B3F440298B}"/>
              </a:ext>
            </a:extLst>
          </p:cNvPr>
          <p:cNvPicPr>
            <a:picLocks noChangeAspect="1"/>
          </p:cNvPicPr>
          <p:nvPr/>
        </p:nvPicPr>
        <p:blipFill>
          <a:blip r:embed="rId2"/>
          <a:stretch>
            <a:fillRect/>
          </a:stretch>
        </p:blipFill>
        <p:spPr>
          <a:xfrm>
            <a:off x="908422" y="3627706"/>
            <a:ext cx="3789083" cy="2841812"/>
          </a:xfrm>
          <a:prstGeom prst="rect">
            <a:avLst/>
          </a:prstGeom>
        </p:spPr>
      </p:pic>
      <p:sp>
        <p:nvSpPr>
          <p:cNvPr id="3" name="CuadroTexto 2">
            <a:extLst>
              <a:ext uri="{FF2B5EF4-FFF2-40B4-BE49-F238E27FC236}">
                <a16:creationId xmlns:a16="http://schemas.microsoft.com/office/drawing/2014/main" id="{7D87153A-FC5D-7D20-C88B-F55FAE5799B3}"/>
              </a:ext>
            </a:extLst>
          </p:cNvPr>
          <p:cNvSpPr txBox="1"/>
          <p:nvPr/>
        </p:nvSpPr>
        <p:spPr>
          <a:xfrm>
            <a:off x="1927445" y="222345"/>
            <a:ext cx="4966446" cy="1569660"/>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EN</a:t>
            </a:r>
          </a:p>
          <a:p>
            <a:r>
              <a:rPr lang="es-CO" sz="4800" b="1" dirty="0">
                <a:solidFill>
                  <a:schemeClr val="tx1">
                    <a:lumMod val="85000"/>
                    <a:lumOff val="15000"/>
                  </a:schemeClr>
                </a:solidFill>
                <a:latin typeface="Gill Sans MT" panose="020B0502020104020203" pitchFamily="34" charset="77"/>
              </a:rPr>
              <a:t>COMISIONES</a:t>
            </a:r>
            <a:endParaRPr lang="es-CO" sz="3200" b="1" dirty="0">
              <a:solidFill>
                <a:schemeClr val="tx1">
                  <a:lumMod val="85000"/>
                  <a:lumOff val="15000"/>
                </a:schemeClr>
              </a:solidFill>
              <a:latin typeface="Gill Sans MT" panose="020B0502020104020203" pitchFamily="34" charset="77"/>
            </a:endParaRPr>
          </a:p>
        </p:txBody>
      </p:sp>
      <p:pic>
        <p:nvPicPr>
          <p:cNvPr id="9" name="Imagen 8" descr="Icono&#10;&#10;El contenido generado por IA puede ser incorrecto.">
            <a:extLst>
              <a:ext uri="{FF2B5EF4-FFF2-40B4-BE49-F238E27FC236}">
                <a16:creationId xmlns:a16="http://schemas.microsoft.com/office/drawing/2014/main" id="{A09A83A8-696F-056B-BC0D-39D3F6B6D2DF}"/>
              </a:ext>
            </a:extLst>
          </p:cNvPr>
          <p:cNvPicPr>
            <a:picLocks noChangeAspect="1"/>
          </p:cNvPicPr>
          <p:nvPr/>
        </p:nvPicPr>
        <p:blipFill>
          <a:blip r:embed="rId3"/>
          <a:stretch>
            <a:fillRect/>
          </a:stretch>
        </p:blipFill>
        <p:spPr>
          <a:xfrm>
            <a:off x="582305" y="388483"/>
            <a:ext cx="1485098" cy="1403522"/>
          </a:xfrm>
          <a:prstGeom prst="rect">
            <a:avLst/>
          </a:prstGeom>
        </p:spPr>
      </p:pic>
    </p:spTree>
    <p:extLst>
      <p:ext uri="{BB962C8B-B14F-4D97-AF65-F5344CB8AC3E}">
        <p14:creationId xmlns:p14="http://schemas.microsoft.com/office/powerpoint/2010/main" val="13731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AD349B-E4CD-2742-85F1-17F92A6350E3}"/>
              </a:ext>
            </a:extLst>
          </p:cNvPr>
          <p:cNvSpPr txBox="1"/>
          <p:nvPr/>
        </p:nvSpPr>
        <p:spPr>
          <a:xfrm>
            <a:off x="1434353" y="2319906"/>
            <a:ext cx="9502588" cy="923330"/>
          </a:xfrm>
          <a:prstGeom prst="rect">
            <a:avLst/>
          </a:prstGeom>
          <a:noFill/>
        </p:spPr>
        <p:txBody>
          <a:bodyPr wrap="square" rtlCol="0">
            <a:spAutoFit/>
          </a:bodyPr>
          <a:lstStyle/>
          <a:p>
            <a:pPr algn="ctr"/>
            <a:r>
              <a:rPr lang="es-CO" dirty="0">
                <a:solidFill>
                  <a:schemeClr val="bg2">
                    <a:lumMod val="25000"/>
                  </a:schemeClr>
                </a:solidFill>
                <a:latin typeface="Gill Sans MT" panose="020B0502020104020203" pitchFamily="34" charset="77"/>
              </a:rPr>
              <a:t>Descripción sobre la relación del trámite a las peticiones y solicitudes de información presentadas por la ciudadanía sobre su labor legislativa (Tenga en cuenta las PQR que son recibidas a través de la oficina de Atención al Ciudadano, las que llegan de forma directa y las que son trasladadas)</a:t>
            </a:r>
          </a:p>
        </p:txBody>
      </p:sp>
      <p:cxnSp>
        <p:nvCxnSpPr>
          <p:cNvPr id="3" name="Conector recto 2">
            <a:extLst>
              <a:ext uri="{FF2B5EF4-FFF2-40B4-BE49-F238E27FC236}">
                <a16:creationId xmlns:a16="http://schemas.microsoft.com/office/drawing/2014/main" id="{86BD9D5C-24F3-8B4C-874B-0DD7037A8F37}"/>
              </a:ext>
            </a:extLst>
          </p:cNvPr>
          <p:cNvCxnSpPr>
            <a:cxnSpLocks/>
          </p:cNvCxnSpPr>
          <p:nvPr/>
        </p:nvCxnSpPr>
        <p:spPr>
          <a:xfrm>
            <a:off x="4539130" y="3883319"/>
            <a:ext cx="0" cy="2374046"/>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cxnSp>
        <p:nvCxnSpPr>
          <p:cNvPr id="5" name="Conector recto 4">
            <a:extLst>
              <a:ext uri="{FF2B5EF4-FFF2-40B4-BE49-F238E27FC236}">
                <a16:creationId xmlns:a16="http://schemas.microsoft.com/office/drawing/2014/main" id="{FFDBF129-8268-3A4E-A253-98EFF73DC3AA}"/>
              </a:ext>
            </a:extLst>
          </p:cNvPr>
          <p:cNvCxnSpPr>
            <a:cxnSpLocks/>
          </p:cNvCxnSpPr>
          <p:nvPr/>
        </p:nvCxnSpPr>
        <p:spPr>
          <a:xfrm>
            <a:off x="7784354" y="3883319"/>
            <a:ext cx="0" cy="2374046"/>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6" name="CuadroTexto 5">
            <a:extLst>
              <a:ext uri="{FF2B5EF4-FFF2-40B4-BE49-F238E27FC236}">
                <a16:creationId xmlns:a16="http://schemas.microsoft.com/office/drawing/2014/main" id="{4DA3B5C8-8140-0549-8C01-B3A6DE2D1B9C}"/>
              </a:ext>
            </a:extLst>
          </p:cNvPr>
          <p:cNvSpPr txBox="1"/>
          <p:nvPr/>
        </p:nvSpPr>
        <p:spPr>
          <a:xfrm>
            <a:off x="1493347"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7" name="CuadroTexto 6">
            <a:extLst>
              <a:ext uri="{FF2B5EF4-FFF2-40B4-BE49-F238E27FC236}">
                <a16:creationId xmlns:a16="http://schemas.microsoft.com/office/drawing/2014/main" id="{B37F8CD7-3FF4-9447-A725-AC5303DB3FC2}"/>
              </a:ext>
            </a:extLst>
          </p:cNvPr>
          <p:cNvSpPr txBox="1"/>
          <p:nvPr/>
        </p:nvSpPr>
        <p:spPr>
          <a:xfrm>
            <a:off x="4822208"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9" name="CuadroTexto 8">
            <a:extLst>
              <a:ext uri="{FF2B5EF4-FFF2-40B4-BE49-F238E27FC236}">
                <a16:creationId xmlns:a16="http://schemas.microsoft.com/office/drawing/2014/main" id="{FC1B33B0-06C2-DF4B-B4DA-5F519168FE62}"/>
              </a:ext>
            </a:extLst>
          </p:cNvPr>
          <p:cNvSpPr txBox="1"/>
          <p:nvPr/>
        </p:nvSpPr>
        <p:spPr>
          <a:xfrm>
            <a:off x="7965458" y="3440460"/>
            <a:ext cx="2726877" cy="2215991"/>
          </a:xfrm>
          <a:prstGeom prst="rect">
            <a:avLst/>
          </a:prstGeom>
          <a:noFill/>
        </p:spPr>
        <p:txBody>
          <a:bodyPr wrap="square" rtlCol="0">
            <a:spAutoFit/>
          </a:bodyPr>
          <a:lstStyle/>
          <a:p>
            <a:pPr algn="ctr"/>
            <a:r>
              <a:rPr lang="es-CO" sz="13800" b="1" dirty="0">
                <a:solidFill>
                  <a:srgbClr val="BC9C53"/>
                </a:solidFill>
                <a:latin typeface="Gill Sans MT" panose="020B0502020104020203" pitchFamily="34" charset="77"/>
              </a:rPr>
              <a:t>30</a:t>
            </a:r>
          </a:p>
        </p:txBody>
      </p:sp>
      <p:sp>
        <p:nvSpPr>
          <p:cNvPr id="10" name="CuadroTexto 9">
            <a:extLst>
              <a:ext uri="{FF2B5EF4-FFF2-40B4-BE49-F238E27FC236}">
                <a16:creationId xmlns:a16="http://schemas.microsoft.com/office/drawing/2014/main" id="{A4E114DD-2D0B-FE45-8E1A-09C0BE5EC4D5}"/>
              </a:ext>
            </a:extLst>
          </p:cNvPr>
          <p:cNvSpPr txBox="1"/>
          <p:nvPr/>
        </p:nvSpPr>
        <p:spPr>
          <a:xfrm>
            <a:off x="1612102" y="5527580"/>
            <a:ext cx="2547543" cy="523220"/>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RECIBIDOS</a:t>
            </a:r>
          </a:p>
        </p:txBody>
      </p:sp>
      <p:sp>
        <p:nvSpPr>
          <p:cNvPr id="11" name="CuadroTexto 10">
            <a:extLst>
              <a:ext uri="{FF2B5EF4-FFF2-40B4-BE49-F238E27FC236}">
                <a16:creationId xmlns:a16="http://schemas.microsoft.com/office/drawing/2014/main" id="{3DB3520F-840B-584F-89F3-458545BFBA59}"/>
              </a:ext>
            </a:extLst>
          </p:cNvPr>
          <p:cNvSpPr txBox="1"/>
          <p:nvPr/>
        </p:nvSpPr>
        <p:spPr>
          <a:xfrm>
            <a:off x="4857326" y="5527580"/>
            <a:ext cx="2547543" cy="523220"/>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CONTESTADOS</a:t>
            </a:r>
          </a:p>
        </p:txBody>
      </p:sp>
      <p:sp>
        <p:nvSpPr>
          <p:cNvPr id="12" name="CuadroTexto 11">
            <a:extLst>
              <a:ext uri="{FF2B5EF4-FFF2-40B4-BE49-F238E27FC236}">
                <a16:creationId xmlns:a16="http://schemas.microsoft.com/office/drawing/2014/main" id="{15755801-57C1-7A4A-8117-781D4F03F2E3}"/>
              </a:ext>
            </a:extLst>
          </p:cNvPr>
          <p:cNvSpPr txBox="1"/>
          <p:nvPr/>
        </p:nvSpPr>
        <p:spPr>
          <a:xfrm>
            <a:off x="8017970" y="5527580"/>
            <a:ext cx="2547543" cy="738664"/>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DERECHOS DE PETICIÓN</a:t>
            </a:r>
          </a:p>
          <a:p>
            <a:pPr algn="ctr"/>
            <a:r>
              <a:rPr lang="es-CO" sz="1400" b="1" dirty="0">
                <a:solidFill>
                  <a:schemeClr val="bg2">
                    <a:lumMod val="25000"/>
                  </a:schemeClr>
                </a:solidFill>
                <a:latin typeface="Gill Sans MT" panose="020B0502020104020203" pitchFamily="34" charset="77"/>
              </a:rPr>
              <a:t>O PQRS TRASLADADOS </a:t>
            </a:r>
          </a:p>
          <a:p>
            <a:pPr algn="ctr"/>
            <a:r>
              <a:rPr lang="es-CO" sz="1400" b="1" dirty="0">
                <a:solidFill>
                  <a:schemeClr val="bg2">
                    <a:lumMod val="25000"/>
                  </a:schemeClr>
                </a:solidFill>
                <a:latin typeface="Gill Sans MT" panose="020B0502020104020203" pitchFamily="34" charset="77"/>
              </a:rPr>
              <a:t>POR COMPETENCIA</a:t>
            </a:r>
          </a:p>
        </p:txBody>
      </p:sp>
      <p:grpSp>
        <p:nvGrpSpPr>
          <p:cNvPr id="14" name="Grupo 13">
            <a:extLst>
              <a:ext uri="{FF2B5EF4-FFF2-40B4-BE49-F238E27FC236}">
                <a16:creationId xmlns:a16="http://schemas.microsoft.com/office/drawing/2014/main" id="{341B6745-1F6F-ECDC-8AF8-696364E3E128}"/>
              </a:ext>
            </a:extLst>
          </p:cNvPr>
          <p:cNvGrpSpPr/>
          <p:nvPr/>
        </p:nvGrpSpPr>
        <p:grpSpPr>
          <a:xfrm>
            <a:off x="3046771" y="600635"/>
            <a:ext cx="6098458" cy="1236123"/>
            <a:chOff x="3046770" y="539829"/>
            <a:chExt cx="6098458" cy="1236123"/>
          </a:xfrm>
        </p:grpSpPr>
        <p:sp>
          <p:nvSpPr>
            <p:cNvPr id="4" name="CuadroTexto 3">
              <a:extLst>
                <a:ext uri="{FF2B5EF4-FFF2-40B4-BE49-F238E27FC236}">
                  <a16:creationId xmlns:a16="http://schemas.microsoft.com/office/drawing/2014/main" id="{0A490B17-B09B-50D1-B191-7058BBA739EC}"/>
                </a:ext>
              </a:extLst>
            </p:cNvPr>
            <p:cNvSpPr txBox="1"/>
            <p:nvPr/>
          </p:nvSpPr>
          <p:spPr>
            <a:xfrm>
              <a:off x="3958489" y="539829"/>
              <a:ext cx="4275021" cy="923330"/>
            </a:xfrm>
            <a:prstGeom prst="rect">
              <a:avLst/>
            </a:prstGeom>
            <a:noFill/>
          </p:spPr>
          <p:txBody>
            <a:bodyPr wrap="square" rtlCol="0">
              <a:spAutoFit/>
            </a:bodyPr>
            <a:lstStyle/>
            <a:p>
              <a:pPr algn="ctr"/>
              <a:r>
                <a:rPr lang="es-CO" sz="5400" b="1" kern="200" spc="-30" dirty="0">
                  <a:solidFill>
                    <a:schemeClr val="tx1">
                      <a:lumMod val="85000"/>
                      <a:lumOff val="15000"/>
                    </a:schemeClr>
                  </a:solidFill>
                  <a:latin typeface="Gill Sans MT" panose="020B0502020104020203" pitchFamily="34" charset="77"/>
                </a:rPr>
                <a:t>ATENCIÓN</a:t>
              </a:r>
              <a:r>
                <a:rPr lang="es-CO" sz="4800" b="1" kern="200" spc="-30" dirty="0">
                  <a:solidFill>
                    <a:schemeClr val="tx1">
                      <a:lumMod val="85000"/>
                      <a:lumOff val="15000"/>
                    </a:schemeClr>
                  </a:solidFill>
                  <a:latin typeface="Gill Sans MT" panose="020B0502020104020203" pitchFamily="34" charset="77"/>
                </a:rPr>
                <a:t> </a:t>
              </a:r>
            </a:p>
          </p:txBody>
        </p:sp>
        <p:sp>
          <p:nvSpPr>
            <p:cNvPr id="13" name="CuadroTexto 12">
              <a:extLst>
                <a:ext uri="{FF2B5EF4-FFF2-40B4-BE49-F238E27FC236}">
                  <a16:creationId xmlns:a16="http://schemas.microsoft.com/office/drawing/2014/main" id="{A6D9E1D9-3D61-970C-C38C-4F1BD1853E8B}"/>
                </a:ext>
              </a:extLst>
            </p:cNvPr>
            <p:cNvSpPr txBox="1"/>
            <p:nvPr/>
          </p:nvSpPr>
          <p:spPr>
            <a:xfrm>
              <a:off x="3046770" y="1129621"/>
              <a:ext cx="6098458" cy="646331"/>
            </a:xfrm>
            <a:prstGeom prst="rect">
              <a:avLst/>
            </a:prstGeom>
            <a:noFill/>
          </p:spPr>
          <p:txBody>
            <a:bodyPr wrap="square">
              <a:spAutoFit/>
            </a:bodyPr>
            <a:lstStyle/>
            <a:p>
              <a:pPr algn="ctr"/>
              <a:r>
                <a:rPr lang="es-CO" sz="3600" b="1" kern="200" spc="-30" dirty="0">
                  <a:solidFill>
                    <a:schemeClr val="tx1">
                      <a:lumMod val="85000"/>
                      <a:lumOff val="15000"/>
                    </a:schemeClr>
                  </a:solidFill>
                  <a:latin typeface="Gill Sans MT" panose="020B0502020104020203" pitchFamily="34" charset="77"/>
                </a:rPr>
                <a:t>A LA CIUDADANIA</a:t>
              </a:r>
            </a:p>
          </p:txBody>
        </p:sp>
      </p:grpSp>
      <p:pic>
        <p:nvPicPr>
          <p:cNvPr id="16" name="Imagen 15">
            <a:extLst>
              <a:ext uri="{FF2B5EF4-FFF2-40B4-BE49-F238E27FC236}">
                <a16:creationId xmlns:a16="http://schemas.microsoft.com/office/drawing/2014/main" id="{C90671FC-3890-887C-3B6E-7992F7F97E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492675" y="633319"/>
            <a:ext cx="1305107" cy="1286054"/>
          </a:xfrm>
          <a:prstGeom prst="rect">
            <a:avLst/>
          </a:prstGeom>
        </p:spPr>
      </p:pic>
      <p:pic>
        <p:nvPicPr>
          <p:cNvPr id="18" name="Imagen 17">
            <a:extLst>
              <a:ext uri="{FF2B5EF4-FFF2-40B4-BE49-F238E27FC236}">
                <a16:creationId xmlns:a16="http://schemas.microsoft.com/office/drawing/2014/main" id="{214136FD-540B-585F-ED99-5710A10623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13223" y="633319"/>
            <a:ext cx="1286103" cy="1216315"/>
          </a:xfrm>
          <a:prstGeom prst="rect">
            <a:avLst/>
          </a:prstGeom>
        </p:spPr>
      </p:pic>
    </p:spTree>
    <p:extLst>
      <p:ext uri="{BB962C8B-B14F-4D97-AF65-F5344CB8AC3E}">
        <p14:creationId xmlns:p14="http://schemas.microsoft.com/office/powerpoint/2010/main" val="270997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9E7DFA-A5B4-DC46-B88C-1A94F0D4BC90}"/>
              </a:ext>
            </a:extLst>
          </p:cNvPr>
          <p:cNvSpPr txBox="1"/>
          <p:nvPr/>
        </p:nvSpPr>
        <p:spPr>
          <a:xfrm>
            <a:off x="7301949" y="205963"/>
            <a:ext cx="3325754" cy="646331"/>
          </a:xfrm>
          <a:prstGeom prst="rect">
            <a:avLst/>
          </a:prstGeom>
          <a:noFill/>
        </p:spPr>
        <p:txBody>
          <a:bodyPr wrap="square" rtlCol="0">
            <a:spAutoFit/>
          </a:bodyPr>
          <a:lstStyle/>
          <a:p>
            <a:r>
              <a:rPr lang="es-CO" sz="1200" dirty="0">
                <a:solidFill>
                  <a:srgbClr val="FF0000"/>
                </a:solidFill>
              </a:rPr>
              <a:t>Relación de audiencias públicas lideradas o colideradas sobre su actividad legislativa.</a:t>
            </a:r>
          </a:p>
          <a:p>
            <a:endParaRPr lang="es-CO" sz="1200" dirty="0">
              <a:solidFill>
                <a:srgbClr val="FF0000"/>
              </a:solidFill>
            </a:endParaRPr>
          </a:p>
        </p:txBody>
      </p:sp>
      <p:sp>
        <p:nvSpPr>
          <p:cNvPr id="4" name="CuadroTexto 3">
            <a:extLst>
              <a:ext uri="{FF2B5EF4-FFF2-40B4-BE49-F238E27FC236}">
                <a16:creationId xmlns:a16="http://schemas.microsoft.com/office/drawing/2014/main" id="{E85B43A8-E6A8-524C-B71F-5ABF7EAE03B5}"/>
              </a:ext>
            </a:extLst>
          </p:cNvPr>
          <p:cNvSpPr txBox="1"/>
          <p:nvPr/>
        </p:nvSpPr>
        <p:spPr>
          <a:xfrm>
            <a:off x="6599583" y="2892211"/>
            <a:ext cx="4193271" cy="3724096"/>
          </a:xfrm>
          <a:prstGeom prst="rect">
            <a:avLst/>
          </a:prstGeom>
          <a:noFill/>
        </p:spPr>
        <p:txBody>
          <a:bodyPr wrap="square" rtlCol="0">
            <a:spAutoFit/>
          </a:bodyPr>
          <a:lstStyle/>
          <a:p>
            <a:r>
              <a:rPr lang="es-CO" sz="2000" b="1" dirty="0">
                <a:solidFill>
                  <a:schemeClr val="bg2">
                    <a:lumMod val="25000"/>
                  </a:schemeClr>
                </a:solidFill>
                <a:latin typeface="Gill Sans MT" panose="020B0502020104020203" pitchFamily="34" charset="77"/>
              </a:rPr>
              <a:t>NOMBRE DE LA AUDIENCIA</a:t>
            </a:r>
          </a:p>
          <a:p>
            <a:r>
              <a:rPr lang="es-CO" i="1" dirty="0">
                <a:solidFill>
                  <a:schemeClr val="bg2">
                    <a:lumMod val="25000"/>
                  </a:schemeClr>
                </a:solidFill>
                <a:latin typeface="Gill Sans MT" panose="020B0502020104020203" pitchFamily="34" charset="77"/>
              </a:rPr>
              <a:t>Lugar y fecha</a:t>
            </a:r>
          </a:p>
          <a:p>
            <a:endParaRPr lang="es-CO" dirty="0">
              <a:solidFill>
                <a:schemeClr val="bg2">
                  <a:lumMod val="25000"/>
                </a:schemeClr>
              </a:solidFill>
              <a:latin typeface="Gill Sans MT" panose="020B0502020104020203" pitchFamily="34" charset="77"/>
            </a:endParaRPr>
          </a:p>
          <a:p>
            <a:r>
              <a:rPr lang="es-CO" dirty="0">
                <a:solidFill>
                  <a:schemeClr val="bg2">
                    <a:lumMod val="25000"/>
                  </a:schemeClr>
                </a:solidFill>
                <a:latin typeface="Gill Sans MT" panose="020B0502020104020203" pitchFamily="34" charset="77"/>
              </a:rPr>
              <a:t>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 descripción de la misma.</a:t>
            </a:r>
          </a:p>
        </p:txBody>
      </p:sp>
      <p:pic>
        <p:nvPicPr>
          <p:cNvPr id="6" name="Imagen 5">
            <a:extLst>
              <a:ext uri="{FF2B5EF4-FFF2-40B4-BE49-F238E27FC236}">
                <a16:creationId xmlns:a16="http://schemas.microsoft.com/office/drawing/2014/main" id="{3DE8F95D-6044-FF4B-AC11-FF0478727D2F}"/>
              </a:ext>
            </a:extLst>
          </p:cNvPr>
          <p:cNvPicPr>
            <a:picLocks noChangeAspect="1"/>
          </p:cNvPicPr>
          <p:nvPr/>
        </p:nvPicPr>
        <p:blipFill>
          <a:blip r:embed="rId2"/>
          <a:stretch>
            <a:fillRect/>
          </a:stretch>
        </p:blipFill>
        <p:spPr>
          <a:xfrm>
            <a:off x="5685930" y="2892211"/>
            <a:ext cx="935098" cy="840961"/>
          </a:xfrm>
          <a:prstGeom prst="rect">
            <a:avLst/>
          </a:prstGeom>
        </p:spPr>
      </p:pic>
      <p:sp>
        <p:nvSpPr>
          <p:cNvPr id="8" name="Rectángulo 7">
            <a:extLst>
              <a:ext uri="{FF2B5EF4-FFF2-40B4-BE49-F238E27FC236}">
                <a16:creationId xmlns:a16="http://schemas.microsoft.com/office/drawing/2014/main" id="{D7D74B13-3A88-9B4C-AA7D-FA7395D3AA22}"/>
              </a:ext>
            </a:extLst>
          </p:cNvPr>
          <p:cNvSpPr/>
          <p:nvPr/>
        </p:nvSpPr>
        <p:spPr>
          <a:xfrm>
            <a:off x="6572356" y="2153500"/>
            <a:ext cx="4356642" cy="369332"/>
          </a:xfrm>
          <a:prstGeom prst="rect">
            <a:avLst/>
          </a:prstGeom>
        </p:spPr>
        <p:txBody>
          <a:bodyPr wrap="none">
            <a:spAutoFit/>
          </a:bodyPr>
          <a:lstStyle/>
          <a:p>
            <a:r>
              <a:rPr lang="es-CO" dirty="0">
                <a:solidFill>
                  <a:srgbClr val="FF0000"/>
                </a:solidFill>
                <a:latin typeface="Gill Sans MT" panose="020B0502020104020203" pitchFamily="34" charset="77"/>
              </a:rPr>
              <a:t>Para más audiencias duplique esta diapositiva</a:t>
            </a:r>
          </a:p>
        </p:txBody>
      </p:sp>
      <p:sp>
        <p:nvSpPr>
          <p:cNvPr id="7" name="CuadroTexto 6">
            <a:extLst>
              <a:ext uri="{FF2B5EF4-FFF2-40B4-BE49-F238E27FC236}">
                <a16:creationId xmlns:a16="http://schemas.microsoft.com/office/drawing/2014/main" id="{00EE4F74-D17A-F94E-9594-13D3AA2C1EAB}"/>
              </a:ext>
            </a:extLst>
          </p:cNvPr>
          <p:cNvSpPr txBox="1"/>
          <p:nvPr/>
        </p:nvSpPr>
        <p:spPr>
          <a:xfrm>
            <a:off x="-123293" y="2153500"/>
            <a:ext cx="5886823" cy="3939540"/>
          </a:xfrm>
          <a:prstGeom prst="rect">
            <a:avLst/>
          </a:prstGeom>
          <a:noFill/>
        </p:spPr>
        <p:txBody>
          <a:bodyPr wrap="square" rtlCol="0">
            <a:spAutoFit/>
          </a:bodyPr>
          <a:lstStyle/>
          <a:p>
            <a:pPr algn="ctr"/>
            <a:r>
              <a:rPr lang="es-CO" sz="25000" b="1" dirty="0">
                <a:solidFill>
                  <a:srgbClr val="BC9C53"/>
                </a:solidFill>
                <a:latin typeface="Gill Sans MT" panose="020B0502020104020203" pitchFamily="34" charset="77"/>
              </a:rPr>
              <a:t>30</a:t>
            </a:r>
          </a:p>
        </p:txBody>
      </p:sp>
      <p:sp>
        <p:nvSpPr>
          <p:cNvPr id="9" name="CuadroTexto 8">
            <a:extLst>
              <a:ext uri="{FF2B5EF4-FFF2-40B4-BE49-F238E27FC236}">
                <a16:creationId xmlns:a16="http://schemas.microsoft.com/office/drawing/2014/main" id="{D980B159-1B63-1445-9D84-79B0C5285878}"/>
              </a:ext>
            </a:extLst>
          </p:cNvPr>
          <p:cNvSpPr txBox="1"/>
          <p:nvPr/>
        </p:nvSpPr>
        <p:spPr>
          <a:xfrm>
            <a:off x="1428405" y="5415680"/>
            <a:ext cx="2547543" cy="738664"/>
          </a:xfrm>
          <a:prstGeom prst="rect">
            <a:avLst/>
          </a:prstGeom>
          <a:noFill/>
        </p:spPr>
        <p:txBody>
          <a:bodyPr wrap="square" rtlCol="0">
            <a:spAutoFit/>
          </a:bodyPr>
          <a:lstStyle/>
          <a:p>
            <a:pPr algn="ctr"/>
            <a:r>
              <a:rPr lang="es-CO" sz="1400" b="1" dirty="0">
                <a:solidFill>
                  <a:schemeClr val="bg2">
                    <a:lumMod val="25000"/>
                  </a:schemeClr>
                </a:solidFill>
                <a:latin typeface="Gill Sans MT" panose="020B0502020104020203" pitchFamily="34" charset="77"/>
              </a:rPr>
              <a:t>AUDIENCIAS</a:t>
            </a:r>
          </a:p>
          <a:p>
            <a:pPr algn="ctr"/>
            <a:r>
              <a:rPr lang="es-CO" sz="1400" b="1" dirty="0">
                <a:solidFill>
                  <a:schemeClr val="bg2">
                    <a:lumMod val="25000"/>
                  </a:schemeClr>
                </a:solidFill>
                <a:latin typeface="Gill Sans MT" panose="020B0502020104020203" pitchFamily="34" charset="77"/>
              </a:rPr>
              <a:t>PÚBLICAS</a:t>
            </a:r>
          </a:p>
          <a:p>
            <a:pPr algn="ctr"/>
            <a:r>
              <a:rPr lang="es-CO" sz="1400" b="1" dirty="0">
                <a:solidFill>
                  <a:schemeClr val="bg2">
                    <a:lumMod val="25000"/>
                  </a:schemeClr>
                </a:solidFill>
                <a:latin typeface="Gill Sans MT" panose="020B0502020104020203" pitchFamily="34" charset="77"/>
              </a:rPr>
              <a:t>REALIZADAS</a:t>
            </a:r>
          </a:p>
        </p:txBody>
      </p:sp>
      <p:cxnSp>
        <p:nvCxnSpPr>
          <p:cNvPr id="10" name="Conector recto 9">
            <a:extLst>
              <a:ext uri="{FF2B5EF4-FFF2-40B4-BE49-F238E27FC236}">
                <a16:creationId xmlns:a16="http://schemas.microsoft.com/office/drawing/2014/main" id="{CFB08255-7F99-8640-8A4E-3ED63F491A48}"/>
              </a:ext>
            </a:extLst>
          </p:cNvPr>
          <p:cNvCxnSpPr>
            <a:cxnSpLocks/>
          </p:cNvCxnSpPr>
          <p:nvPr/>
        </p:nvCxnSpPr>
        <p:spPr>
          <a:xfrm>
            <a:off x="5400777" y="2153500"/>
            <a:ext cx="0" cy="4462807"/>
          </a:xfrm>
          <a:prstGeom prst="line">
            <a:avLst/>
          </a:prstGeom>
          <a:ln w="28575">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3" name="CuadroTexto 2">
            <a:extLst>
              <a:ext uri="{FF2B5EF4-FFF2-40B4-BE49-F238E27FC236}">
                <a16:creationId xmlns:a16="http://schemas.microsoft.com/office/drawing/2014/main" id="{23AB6F8A-0F48-7FEF-0EB2-17AE379A6DD1}"/>
              </a:ext>
            </a:extLst>
          </p:cNvPr>
          <p:cNvSpPr txBox="1"/>
          <p:nvPr/>
        </p:nvSpPr>
        <p:spPr>
          <a:xfrm>
            <a:off x="2499595" y="1000085"/>
            <a:ext cx="9909795" cy="830997"/>
          </a:xfrm>
          <a:prstGeom prst="rect">
            <a:avLst/>
          </a:prstGeom>
          <a:noFill/>
        </p:spPr>
        <p:txBody>
          <a:bodyPr wrap="square" rtlCol="0">
            <a:spAutoFit/>
          </a:bodyPr>
          <a:lstStyle/>
          <a:p>
            <a:r>
              <a:rPr lang="es-CO" sz="4800" b="1" dirty="0">
                <a:solidFill>
                  <a:schemeClr val="tx1">
                    <a:lumMod val="85000"/>
                    <a:lumOff val="15000"/>
                  </a:schemeClr>
                </a:solidFill>
                <a:latin typeface="Gill Sans MT" panose="020B0502020104020203" pitchFamily="34" charset="77"/>
              </a:rPr>
              <a:t>AUDIENCIAS PÚBLICAS </a:t>
            </a:r>
          </a:p>
        </p:txBody>
      </p:sp>
      <p:pic>
        <p:nvPicPr>
          <p:cNvPr id="11" name="Imagen 10" descr="Icono&#10;&#10;El contenido generado por IA puede ser incorrecto.">
            <a:extLst>
              <a:ext uri="{FF2B5EF4-FFF2-40B4-BE49-F238E27FC236}">
                <a16:creationId xmlns:a16="http://schemas.microsoft.com/office/drawing/2014/main" id="{1184F8CD-BC79-F069-04EE-91978D4DE4F7}"/>
              </a:ext>
            </a:extLst>
          </p:cNvPr>
          <p:cNvPicPr>
            <a:picLocks noChangeAspect="1"/>
          </p:cNvPicPr>
          <p:nvPr/>
        </p:nvPicPr>
        <p:blipFill>
          <a:blip r:embed="rId3"/>
          <a:stretch>
            <a:fillRect/>
          </a:stretch>
        </p:blipFill>
        <p:spPr>
          <a:xfrm>
            <a:off x="996767" y="651966"/>
            <a:ext cx="1179116" cy="1179116"/>
          </a:xfrm>
          <a:prstGeom prst="rect">
            <a:avLst/>
          </a:prstGeom>
        </p:spPr>
      </p:pic>
    </p:spTree>
    <p:extLst>
      <p:ext uri="{BB962C8B-B14F-4D97-AF65-F5344CB8AC3E}">
        <p14:creationId xmlns:p14="http://schemas.microsoft.com/office/powerpoint/2010/main" val="21041416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1516</Words>
  <Application>Microsoft Office PowerPoint</Application>
  <PresentationFormat>Widescreen</PresentationFormat>
  <Paragraphs>234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Steff Cañon</dc:creator>
  <cp:lastModifiedBy>Laura  Arias Giraldo</cp:lastModifiedBy>
  <cp:revision>32</cp:revision>
  <dcterms:created xsi:type="dcterms:W3CDTF">2024-05-23T19:52:25Z</dcterms:created>
  <dcterms:modified xsi:type="dcterms:W3CDTF">2025-06-16T15:05:12Z</dcterms:modified>
</cp:coreProperties>
</file>